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51"/>
  </p:notesMasterIdLst>
  <p:sldIdLst>
    <p:sldId id="399" r:id="rId6"/>
    <p:sldId id="516" r:id="rId7"/>
    <p:sldId id="517" r:id="rId8"/>
    <p:sldId id="523" r:id="rId9"/>
    <p:sldId id="483" r:id="rId10"/>
    <p:sldId id="484" r:id="rId11"/>
    <p:sldId id="294" r:id="rId12"/>
    <p:sldId id="401" r:id="rId13"/>
    <p:sldId id="407" r:id="rId14"/>
    <p:sldId id="404" r:id="rId15"/>
    <p:sldId id="298" r:id="rId16"/>
    <p:sldId id="299" r:id="rId17"/>
    <p:sldId id="503" r:id="rId18"/>
    <p:sldId id="468" r:id="rId19"/>
    <p:sldId id="396" r:id="rId20"/>
    <p:sldId id="487" r:id="rId21"/>
    <p:sldId id="472" r:id="rId22"/>
    <p:sldId id="492" r:id="rId23"/>
    <p:sldId id="447" r:id="rId24"/>
    <p:sldId id="474" r:id="rId25"/>
    <p:sldId id="475" r:id="rId26"/>
    <p:sldId id="433" r:id="rId27"/>
    <p:sldId id="491" r:id="rId28"/>
    <p:sldId id="513" r:id="rId29"/>
    <p:sldId id="415" r:id="rId30"/>
    <p:sldId id="476" r:id="rId31"/>
    <p:sldId id="477" r:id="rId32"/>
    <p:sldId id="478" r:id="rId33"/>
    <p:sldId id="479" r:id="rId34"/>
    <p:sldId id="431" r:id="rId35"/>
    <p:sldId id="432" r:id="rId36"/>
    <p:sldId id="380" r:id="rId37"/>
    <p:sldId id="522" r:id="rId38"/>
    <p:sldId id="416" r:id="rId39"/>
    <p:sldId id="436" r:id="rId40"/>
    <p:sldId id="493" r:id="rId41"/>
    <p:sldId id="426" r:id="rId42"/>
    <p:sldId id="480" r:id="rId43"/>
    <p:sldId id="510" r:id="rId44"/>
    <p:sldId id="511" r:id="rId45"/>
    <p:sldId id="512" r:id="rId46"/>
    <p:sldId id="521" r:id="rId47"/>
    <p:sldId id="508" r:id="rId48"/>
    <p:sldId id="524" r:id="rId49"/>
    <p:sldId id="52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847"/>
    <p:restoredTop sz="94126" autoAdjust="0"/>
  </p:normalViewPr>
  <p:slideViewPr>
    <p:cSldViewPr snapToObjects="1">
      <p:cViewPr>
        <p:scale>
          <a:sx n="50" d="100"/>
          <a:sy n="50" d="100"/>
        </p:scale>
        <p:origin x="144" y="1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C4583-9EDC-A84B-A254-3D75EA1D8ECF}" type="datetimeFigureOut">
              <a:rPr lang="en-US" smtClean="0"/>
              <a:t>6/4/24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7D81D-D9B8-E84C-9F53-AD78C9FF8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16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7D81D-D9B8-E84C-9F53-AD78C9FF86A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73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7D81D-D9B8-E84C-9F53-AD78C9FF86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16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100 papyrus</a:t>
            </a:r>
          </a:p>
          <a:p>
            <a:r>
              <a:rPr lang="en-US" smtClean="0"/>
              <a:t>over</a:t>
            </a:r>
            <a:r>
              <a:rPr lang="en-US" baseline="0" smtClean="0"/>
              <a:t> 300 uncial</a:t>
            </a:r>
          </a:p>
          <a:p>
            <a:r>
              <a:rPr lang="en-US" baseline="0" smtClean="0"/>
              <a:t>thousands of </a:t>
            </a:r>
            <a:r>
              <a:rPr lang="en-US" baseline="0" err="1" smtClean="0"/>
              <a:t>minuscules</a:t>
            </a:r>
            <a:endParaRPr lang="en-US" baseline="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7D81D-D9B8-E84C-9F53-AD78C9FF86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10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7D81D-D9B8-E84C-9F53-AD78C9FF86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3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7D81D-D9B8-E84C-9F53-AD78C9FF86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9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7D81D-D9B8-E84C-9F53-AD78C9FF86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6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57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6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19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80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97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97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10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64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47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40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81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96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65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42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14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943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591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158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42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234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028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71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08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983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719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987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79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81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93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9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4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9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F60B9-4344-4C88-8C24-F053943AE47B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DD510-BEEF-487D-A650-6C9720057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1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51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7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1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.jpg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.jpg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943600"/>
            <a:ext cx="6934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Codex </a:t>
            </a:r>
            <a:r>
              <a:rPr lang="en-US" sz="3600" err="1"/>
              <a:t>Vaticanus</a:t>
            </a:r>
            <a:r>
              <a:rPr lang="en-US" sz="3600"/>
              <a:t>  A.D. 325-350</a:t>
            </a:r>
            <a:endParaRPr lang="en-US" sz="2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754" y="990600"/>
            <a:ext cx="4045116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4655" y="141357"/>
            <a:ext cx="16441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1867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4821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06451"/>
            <a:ext cx="3056535" cy="5288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5594687"/>
            <a:ext cx="419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22 </a:t>
            </a:r>
            <a:r>
              <a:rPr lang="en-US" sz="2800" err="1">
                <a:solidFill>
                  <a:schemeClr val="bg1"/>
                </a:solidFill>
              </a:rPr>
              <a:t>Bodmer</a:t>
            </a:r>
            <a:r>
              <a:rPr lang="en-US" sz="2800">
                <a:solidFill>
                  <a:schemeClr val="bg1"/>
                </a:solidFill>
              </a:rPr>
              <a:t> Papyri</a:t>
            </a:r>
          </a:p>
          <a:p>
            <a:pPr algn="ctr"/>
            <a:r>
              <a:rPr lang="en-US" sz="2800">
                <a:solidFill>
                  <a:schemeClr val="bg1"/>
                </a:solidFill>
              </a:rPr>
              <a:t>A.D. 200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82388"/>
            <a:ext cx="4766371" cy="5312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4341" y="5598302"/>
            <a:ext cx="37554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11 Chester Beatty Papyri</a:t>
            </a:r>
          </a:p>
          <a:p>
            <a:pPr algn="ctr"/>
            <a:r>
              <a:rPr lang="en-US" sz="2800">
                <a:solidFill>
                  <a:schemeClr val="bg1"/>
                </a:solidFill>
              </a:rPr>
              <a:t>A.D. 155</a:t>
            </a:r>
          </a:p>
        </p:txBody>
      </p:sp>
    </p:spTree>
    <p:extLst>
      <p:ext uri="{BB962C8B-B14F-4D97-AF65-F5344CB8AC3E}">
        <p14:creationId xmlns:p14="http://schemas.microsoft.com/office/powerpoint/2010/main" val="152896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92461" y="5562600"/>
            <a:ext cx="6010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</a:rPr>
              <a:t>John </a:t>
            </a:r>
            <a:r>
              <a:rPr lang="en-US" sz="3000" err="1">
                <a:solidFill>
                  <a:schemeClr val="bg1"/>
                </a:solidFill>
              </a:rPr>
              <a:t>Rylands</a:t>
            </a:r>
            <a:r>
              <a:rPr lang="en-US" sz="3000">
                <a:solidFill>
                  <a:schemeClr val="bg1"/>
                </a:solidFill>
              </a:rPr>
              <a:t> Fragment</a:t>
            </a:r>
          </a:p>
          <a:p>
            <a:pPr lvl="0" algn="ctr"/>
            <a:r>
              <a:rPr lang="en-US" sz="3000">
                <a:solidFill>
                  <a:schemeClr val="bg1"/>
                </a:solidFill>
              </a:rPr>
              <a:t>A.D. 117-138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2" y="152400"/>
            <a:ext cx="7318477" cy="527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6793" y="363005"/>
            <a:ext cx="5028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Original Documents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6793" y="1177069"/>
            <a:ext cx="2935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Papyrus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6793" y="1991133"/>
            <a:ext cx="4648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Uncials, or Codex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6793" y="2805197"/>
            <a:ext cx="3276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Minuscules</a:t>
            </a:r>
            <a:endParaRPr lang="en-US" sz="4400"/>
          </a:p>
        </p:txBody>
      </p:sp>
      <p:sp>
        <p:nvSpPr>
          <p:cNvPr id="7" name="TextBox 6"/>
          <p:cNvSpPr txBox="1"/>
          <p:nvPr/>
        </p:nvSpPr>
        <p:spPr>
          <a:xfrm>
            <a:off x="1056793" y="3644429"/>
            <a:ext cx="3987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Printed Bibles</a:t>
            </a:r>
          </a:p>
        </p:txBody>
      </p:sp>
      <p:sp>
        <p:nvSpPr>
          <p:cNvPr id="13" name="Curved Right Arrow 12"/>
          <p:cNvSpPr/>
          <p:nvPr/>
        </p:nvSpPr>
        <p:spPr>
          <a:xfrm>
            <a:off x="595263" y="3225778"/>
            <a:ext cx="436126" cy="865156"/>
          </a:xfrm>
          <a:prstGeom prst="curvedRightArrow">
            <a:avLst>
              <a:gd name="adj1" fmla="val 25000"/>
              <a:gd name="adj2" fmla="val 50000"/>
              <a:gd name="adj3" fmla="val 3643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22" y="509672"/>
            <a:ext cx="2747829" cy="30625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822" y="343102"/>
            <a:ext cx="3546571" cy="32068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3960" y="1841486"/>
            <a:ext cx="3204136" cy="3667162"/>
          </a:xfrm>
          <a:prstGeom prst="rect">
            <a:avLst/>
          </a:prstGeom>
        </p:spPr>
      </p:pic>
      <p:sp>
        <p:nvSpPr>
          <p:cNvPr id="18" name="Curved Right Arrow 17"/>
          <p:cNvSpPr/>
          <p:nvPr/>
        </p:nvSpPr>
        <p:spPr>
          <a:xfrm>
            <a:off x="620667" y="632304"/>
            <a:ext cx="436126" cy="865156"/>
          </a:xfrm>
          <a:prstGeom prst="curvedRightArrow">
            <a:avLst>
              <a:gd name="adj1" fmla="val 25000"/>
              <a:gd name="adj2" fmla="val 50000"/>
              <a:gd name="adj3" fmla="val 3643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9" name="Curved Right Arrow 18"/>
          <p:cNvSpPr/>
          <p:nvPr/>
        </p:nvSpPr>
        <p:spPr>
          <a:xfrm>
            <a:off x="595263" y="1497460"/>
            <a:ext cx="436126" cy="865156"/>
          </a:xfrm>
          <a:prstGeom prst="curvedRightArrow">
            <a:avLst>
              <a:gd name="adj1" fmla="val 25000"/>
              <a:gd name="adj2" fmla="val 50000"/>
              <a:gd name="adj3" fmla="val 3643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0" name="Curved Right Arrow 19"/>
          <p:cNvSpPr/>
          <p:nvPr/>
        </p:nvSpPr>
        <p:spPr>
          <a:xfrm>
            <a:off x="579905" y="2335452"/>
            <a:ext cx="436126" cy="865156"/>
          </a:xfrm>
          <a:prstGeom prst="curvedRightArrow">
            <a:avLst>
              <a:gd name="adj1" fmla="val 25000"/>
              <a:gd name="adj2" fmla="val 50000"/>
              <a:gd name="adj3" fmla="val 3643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0" y="4664709"/>
            <a:ext cx="8686800" cy="201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402626"/>
              </p:ext>
            </p:extLst>
          </p:nvPr>
        </p:nvGraphicFramePr>
        <p:xfrm>
          <a:off x="457200" y="304800"/>
          <a:ext cx="11277599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0088"/>
                <a:gridCol w="3684987"/>
                <a:gridCol w="2602524"/>
              </a:tblGrid>
              <a:tr h="78867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Ancient Document</a:t>
                      </a:r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Time Gap in Years</a:t>
                      </a:r>
                    </a:p>
                    <a:p>
                      <a:pPr algn="ctr"/>
                      <a:r>
                        <a:rPr lang="en-US" sz="2400" baseline="0" smtClean="0"/>
                        <a:t>From Original to Copy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Number of Copies</a:t>
                      </a:r>
                      <a:endParaRPr lang="en-US" sz="2400"/>
                    </a:p>
                  </a:txBody>
                  <a:tcPr anchor="ctr"/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sz="2400" b="1" smtClean="0"/>
                        <a:t>Pliny – Natural History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sz="2400" b="1" smtClean="0"/>
                        <a:t>Caesar – Gallic Wars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sz="2400" b="1" smtClean="0"/>
                        <a:t>Tacitus – History</a:t>
                      </a:r>
                      <a:r>
                        <a:rPr lang="en-US" sz="2400" b="1" baseline="0" smtClean="0"/>
                        <a:t> of Roman Empire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sz="2400" b="1" smtClean="0"/>
                        <a:t>Plato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sz="2400" b="1" smtClean="0"/>
                        <a:t>Herodotus —</a:t>
                      </a:r>
                      <a:r>
                        <a:rPr lang="en-US" sz="2400" b="1" baseline="0" smtClean="0"/>
                        <a:t> Greek </a:t>
                      </a:r>
                      <a:r>
                        <a:rPr lang="en-US" sz="2400" b="1" smtClean="0"/>
                        <a:t>History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sz="2400" b="1" smtClean="0"/>
                        <a:t>Demosthenes –</a:t>
                      </a:r>
                      <a:r>
                        <a:rPr lang="en-US" sz="2400" b="1" baseline="0" smtClean="0"/>
                        <a:t> Greek Writer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Homer — Iliad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1402080"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mtClean="0"/>
                    </a:p>
                    <a:p>
                      <a:pPr algn="l"/>
                      <a:endParaRPr lang="en-US" smtClean="0"/>
                    </a:p>
                    <a:p>
                      <a:pPr algn="l"/>
                      <a:endParaRPr lang="en-US" smtClean="0"/>
                    </a:p>
                    <a:p>
                      <a:pPr algn="l"/>
                      <a:endParaRPr lang="en-US" smtClean="0"/>
                    </a:p>
                    <a:p>
                      <a:pPr algn="l"/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61411" y="4262317"/>
            <a:ext cx="3622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Calibri"/>
              </a:rPr>
              <a:t>Fragments:	</a:t>
            </a:r>
            <a:r>
              <a:rPr lang="en-US" sz="2400" b="1">
                <a:solidFill>
                  <a:srgbClr val="FF0000"/>
                </a:solidFill>
                <a:latin typeface="Calibri"/>
              </a:rPr>
              <a:t>50</a:t>
            </a:r>
            <a:r>
              <a:rPr lang="en-US" sz="2400" b="1">
                <a:solidFill>
                  <a:srgbClr val="000000"/>
                </a:solidFill>
                <a:latin typeface="Calibri"/>
              </a:rPr>
              <a:t>   years</a:t>
            </a:r>
          </a:p>
          <a:p>
            <a:r>
              <a:rPr lang="en-US" sz="2400" b="1">
                <a:solidFill>
                  <a:srgbClr val="000000"/>
                </a:solidFill>
                <a:latin typeface="Calibri"/>
              </a:rPr>
              <a:t>Books:		</a:t>
            </a:r>
            <a:r>
              <a:rPr lang="en-US" sz="2400" b="1">
                <a:solidFill>
                  <a:srgbClr val="FF0000"/>
                </a:solidFill>
                <a:latin typeface="Calibri"/>
              </a:rPr>
              <a:t>100</a:t>
            </a:r>
            <a:r>
              <a:rPr lang="en-US" sz="2400" b="1">
                <a:solidFill>
                  <a:srgbClr val="000000"/>
                </a:solidFill>
                <a:latin typeface="Calibri"/>
              </a:rPr>
              <a:t> years</a:t>
            </a:r>
          </a:p>
          <a:p>
            <a:r>
              <a:rPr lang="en-US" sz="2400" b="1">
                <a:solidFill>
                  <a:srgbClr val="000000"/>
                </a:solidFill>
                <a:latin typeface="Calibri"/>
              </a:rPr>
              <a:t>Most of NT:  	</a:t>
            </a:r>
            <a:r>
              <a:rPr lang="en-US" sz="2400" b="1">
                <a:solidFill>
                  <a:srgbClr val="FF0000"/>
                </a:solidFill>
                <a:latin typeface="Calibri"/>
              </a:rPr>
              <a:t>150</a:t>
            </a:r>
            <a:r>
              <a:rPr lang="en-US" sz="2400" b="1">
                <a:solidFill>
                  <a:srgbClr val="000000"/>
                </a:solidFill>
                <a:latin typeface="Calibri"/>
              </a:rPr>
              <a:t> years</a:t>
            </a:r>
          </a:p>
          <a:p>
            <a:r>
              <a:rPr lang="en-US" sz="2400" b="1">
                <a:solidFill>
                  <a:srgbClr val="000000"/>
                </a:solidFill>
                <a:latin typeface="Calibri"/>
              </a:rPr>
              <a:t>Complete NT:	</a:t>
            </a:r>
            <a:r>
              <a:rPr lang="en-US" sz="2400" b="1">
                <a:solidFill>
                  <a:srgbClr val="FF0000"/>
                </a:solidFill>
                <a:latin typeface="Calibri"/>
              </a:rPr>
              <a:t>225 </a:t>
            </a:r>
            <a:r>
              <a:rPr lang="en-US" sz="2400" b="1">
                <a:solidFill>
                  <a:srgbClr val="000000"/>
                </a:solidFill>
                <a:latin typeface="Calibri"/>
              </a:rPr>
              <a:t>years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54661" y="4654845"/>
            <a:ext cx="1601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alibri"/>
              </a:rPr>
              <a:t>5,795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9076" y="111483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750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8019" y="157102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1,000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20272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1,000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89076" y="248339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1,200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0" y="2939584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1,400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339577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1,400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9076" y="385196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400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19261" y="110935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19261" y="156542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19261" y="202149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19261" y="247757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19261" y="293364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19261" y="338971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200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54661" y="384578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Calibri"/>
              </a:rPr>
              <a:t>1,800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0" y="5819331"/>
            <a:ext cx="930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</a:rPr>
              <a:t>With Latin, Ethiopian, Armenian, </a:t>
            </a:r>
            <a:r>
              <a:rPr lang="en-US" sz="2800" err="1">
                <a:solidFill>
                  <a:schemeClr val="bg1"/>
                </a:solidFill>
              </a:rPr>
              <a:t>Syriac</a:t>
            </a:r>
            <a:r>
              <a:rPr lang="en-US" sz="2800">
                <a:solidFill>
                  <a:schemeClr val="bg1"/>
                </a:solidFill>
              </a:rPr>
              <a:t>, Coptic, etc. :    </a:t>
            </a:r>
            <a:r>
              <a:rPr lang="en-US" sz="2800" b="1">
                <a:solidFill>
                  <a:srgbClr val="FFFF00"/>
                </a:solidFill>
              </a:rPr>
              <a:t>25,800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6800" y="4654168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/>
              </a:rPr>
              <a:t>New Testament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05000" y="6236857"/>
            <a:ext cx="930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FF00"/>
                </a:solidFill>
              </a:rPr>
              <a:t>99.5% </a:t>
            </a:r>
            <a:r>
              <a:rPr lang="en-US" sz="2800" smtClean="0">
                <a:solidFill>
                  <a:srgbClr val="FFFF00"/>
                </a:solidFill>
              </a:rPr>
              <a:t>accuracy, </a:t>
            </a:r>
            <a:r>
              <a:rPr lang="en-US" sz="2800">
                <a:solidFill>
                  <a:srgbClr val="FFFF00"/>
                </a:solidFill>
              </a:rPr>
              <a:t>with </a:t>
            </a:r>
            <a:r>
              <a:rPr lang="en-US" sz="2800" i="1">
                <a:solidFill>
                  <a:srgbClr val="FFFF00"/>
                </a:solidFill>
              </a:rPr>
              <a:t>no effects </a:t>
            </a:r>
            <a:r>
              <a:rPr lang="en-US" sz="2800">
                <a:solidFill>
                  <a:srgbClr val="FFFF00"/>
                </a:solidFill>
              </a:rPr>
              <a:t>to </a:t>
            </a:r>
            <a:r>
              <a:rPr lang="en-US" sz="2800" i="1">
                <a:solidFill>
                  <a:srgbClr val="FFFF00"/>
                </a:solidFill>
              </a:rPr>
              <a:t>any</a:t>
            </a:r>
            <a:r>
              <a:rPr lang="en-US" sz="2800">
                <a:solidFill>
                  <a:srgbClr val="FFFF00"/>
                </a:solidFill>
              </a:rPr>
              <a:t> Christian doctrine.</a:t>
            </a:r>
          </a:p>
        </p:txBody>
      </p:sp>
    </p:spTree>
    <p:extLst>
      <p:ext uri="{BB962C8B-B14F-4D97-AF65-F5344CB8AC3E}">
        <p14:creationId xmlns:p14="http://schemas.microsoft.com/office/powerpoint/2010/main" val="83372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9543" cy="6866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9065" y="4631613"/>
            <a:ext cx="4356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Sir Fredric Kenyon</a:t>
            </a:r>
          </a:p>
          <a:p>
            <a:pPr algn="ctr"/>
            <a:r>
              <a:rPr lang="en-US" sz="2400"/>
              <a:t>1863-1952</a:t>
            </a:r>
          </a:p>
          <a:p>
            <a:pPr algn="ctr"/>
            <a:r>
              <a:rPr lang="en-US" sz="2400"/>
              <a:t>Biblical and classical Scholar,</a:t>
            </a:r>
          </a:p>
          <a:p>
            <a:pPr algn="ctr"/>
            <a:r>
              <a:rPr lang="en-US" sz="2400"/>
              <a:t>Director, British Museum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09156" y="381000"/>
            <a:ext cx="7086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“It cannot be too strongly asserted </a:t>
            </a:r>
            <a:r>
              <a:rPr lang="en-US" sz="3200" smtClean="0"/>
              <a:t>that</a:t>
            </a:r>
            <a:r>
              <a:rPr lang="mr-IN" sz="3200" smtClean="0"/>
              <a:t>…</a:t>
            </a:r>
            <a:r>
              <a:rPr lang="en-US" sz="3200" smtClean="0"/>
              <a:t> </a:t>
            </a:r>
            <a:r>
              <a:rPr lang="en-US" sz="3200"/>
              <a:t>the text of the Bible is certain</a:t>
            </a:r>
            <a:r>
              <a:rPr lang="is-IS" sz="3200"/>
              <a:t>… </a:t>
            </a:r>
            <a:r>
              <a:rPr lang="en-US" sz="3200"/>
              <a:t>The number of manuscripts of the New Testament</a:t>
            </a:r>
            <a:r>
              <a:rPr lang="is-IS" sz="3200"/>
              <a:t>… </a:t>
            </a:r>
            <a:r>
              <a:rPr lang="en-US" sz="3200"/>
              <a:t>is so large that </a:t>
            </a:r>
            <a:r>
              <a:rPr lang="en-US" sz="3200">
                <a:solidFill>
                  <a:srgbClr val="FF0000"/>
                </a:solidFill>
              </a:rPr>
              <a:t>it is practically certain that the true reading</a:t>
            </a:r>
            <a:r>
              <a:rPr lang="is-IS" sz="3200">
                <a:solidFill>
                  <a:srgbClr val="FF0000"/>
                </a:solidFill>
              </a:rPr>
              <a:t> </a:t>
            </a:r>
            <a:r>
              <a:rPr lang="en-US" sz="3200">
                <a:solidFill>
                  <a:srgbClr val="FF0000"/>
                </a:solidFill>
              </a:rPr>
              <a:t>is preserved</a:t>
            </a:r>
            <a:r>
              <a:rPr lang="en-US" sz="3200"/>
              <a:t>.  This can be said of no other ancient book in the world.”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559"/>
            <a:ext cx="3376037" cy="4299670"/>
          </a:xfrm>
          <a:prstGeom prst="rect">
            <a:avLst/>
          </a:prstGeom>
          <a:effectLst>
            <a:outerShdw blurRad="254000" dist="190500" dir="12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63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9543" cy="6866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9065" y="4631613"/>
            <a:ext cx="4356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Sir Fredric Kenyon</a:t>
            </a:r>
          </a:p>
          <a:p>
            <a:pPr algn="ctr"/>
            <a:r>
              <a:rPr lang="en-US" sz="2400"/>
              <a:t>1863-1952</a:t>
            </a:r>
          </a:p>
          <a:p>
            <a:pPr algn="ctr"/>
            <a:r>
              <a:rPr lang="en-US" sz="2400"/>
              <a:t>Biblical and classical Scholar,</a:t>
            </a:r>
          </a:p>
          <a:p>
            <a:pPr algn="ctr"/>
            <a:r>
              <a:rPr lang="en-US" sz="2400"/>
              <a:t>Director, British Museum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09156" y="381000"/>
            <a:ext cx="7086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“The interval then between the dates of original composition and the earliest [manuscripts] becomes so small as to be in fact negligible, and </a:t>
            </a:r>
            <a:r>
              <a:rPr lang="en-US" sz="3200">
                <a:solidFill>
                  <a:srgbClr val="FF0000"/>
                </a:solidFill>
              </a:rPr>
              <a:t>the last foundation for any doubt that the Scriptures have come down to us substantially as they were written has now been removed</a:t>
            </a:r>
            <a:r>
              <a:rPr lang="en-US" sz="3200"/>
              <a:t>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559"/>
            <a:ext cx="3376037" cy="4299670"/>
          </a:xfrm>
          <a:prstGeom prst="rect">
            <a:avLst/>
          </a:prstGeom>
          <a:effectLst>
            <a:outerShdw blurRad="254000" dist="190500" dir="12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65973"/>
            <a:ext cx="10134600" cy="63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9543" cy="6866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063" y="1371008"/>
            <a:ext cx="1150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138" indent="-592138">
              <a:buAutoNum type="arabicPeriod"/>
            </a:pPr>
            <a:r>
              <a:rPr lang="en-US" sz="3400" smtClean="0"/>
              <a:t>Many </a:t>
            </a:r>
            <a:r>
              <a:rPr lang="en-US" sz="3400"/>
              <a:t>early copies give us confidence that our New Testament </a:t>
            </a:r>
            <a:r>
              <a:rPr lang="en-US" sz="3400" smtClean="0"/>
              <a:t>is an accurate copy of the original documents.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4071" y="427001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Summary So Far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34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9543" cy="68666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279467"/>
            <a:ext cx="1036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Did the </a:t>
            </a:r>
            <a:r>
              <a:rPr lang="en-US" sz="4400" dirty="0" smtClean="0"/>
              <a:t>original documents tell </a:t>
            </a:r>
            <a:r>
              <a:rPr lang="en-US" sz="4400" dirty="0"/>
              <a:t>the truth?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1219200"/>
            <a:ext cx="95508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86" indent="-571486">
              <a:buFont typeface="Arial"/>
              <a:buChar char="•"/>
            </a:pPr>
            <a:r>
              <a:rPr lang="en-US" sz="3600"/>
              <a:t>Early </a:t>
            </a:r>
            <a:r>
              <a:rPr lang="en-US" sz="3600" smtClean="0"/>
              <a:t>writings, too early to contain legend.</a:t>
            </a:r>
          </a:p>
          <a:p>
            <a:pPr marL="571486" indent="-571486">
              <a:buFont typeface="Arial"/>
              <a:buChar char="•"/>
            </a:pPr>
            <a:r>
              <a:rPr lang="en-US" sz="3600"/>
              <a:t>Challenges to audiences</a:t>
            </a:r>
            <a:r>
              <a:rPr lang="en-US" sz="3600" smtClean="0"/>
              <a:t>.</a:t>
            </a:r>
            <a:endParaRPr lang="en-US" sz="3600"/>
          </a:p>
          <a:p>
            <a:pPr marL="571486" indent="-571486">
              <a:buFont typeface="Arial"/>
              <a:buChar char="•"/>
            </a:pPr>
            <a:r>
              <a:rPr lang="en-US" sz="3600"/>
              <a:t>Eyewitness </a:t>
            </a:r>
            <a:r>
              <a:rPr lang="en-US" sz="3600" smtClean="0"/>
              <a:t>testimony, and claims of honesty.</a:t>
            </a:r>
            <a:endParaRPr lang="en-US" sz="3600"/>
          </a:p>
          <a:p>
            <a:pPr marL="571486" indent="-571486">
              <a:buFont typeface="Arial"/>
              <a:buChar char="•"/>
            </a:pPr>
            <a:r>
              <a:rPr lang="en-US" sz="3600"/>
              <a:t>Demonstrated accuracy and honesty.</a:t>
            </a:r>
          </a:p>
          <a:p>
            <a:pPr marL="571486" indent="-571486">
              <a:buFont typeface="Arial"/>
              <a:buChar char="•"/>
            </a:pPr>
            <a:r>
              <a:rPr lang="en-US" sz="3600" smtClean="0"/>
              <a:t>Supporting </a:t>
            </a:r>
            <a:r>
              <a:rPr lang="en-US" sz="3600"/>
              <a:t>evidence outside the Bible.</a:t>
            </a:r>
          </a:p>
        </p:txBody>
      </p:sp>
    </p:spTree>
    <p:extLst>
      <p:ext uri="{BB962C8B-B14F-4D97-AF65-F5344CB8AC3E}">
        <p14:creationId xmlns:p14="http://schemas.microsoft.com/office/powerpoint/2010/main" val="212225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356" cy="68651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304800"/>
            <a:ext cx="6989720" cy="1997977"/>
            <a:chOff x="3352800" y="149776"/>
            <a:chExt cx="6989720" cy="1997977"/>
          </a:xfrm>
        </p:grpSpPr>
        <p:sp>
          <p:nvSpPr>
            <p:cNvPr id="7" name="TextBox 6"/>
            <p:cNvSpPr txBox="1"/>
            <p:nvPr/>
          </p:nvSpPr>
          <p:spPr>
            <a:xfrm>
              <a:off x="3616240" y="1593755"/>
              <a:ext cx="6553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How We Know That Christianity Is True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19800" y="914400"/>
              <a:ext cx="4322720" cy="6309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3300" b="1" dirty="0">
                  <a:latin typeface="Palatino"/>
                  <a:cs typeface="Palatino"/>
                </a:rPr>
                <a:t>On</a:t>
              </a:r>
              <a:r>
                <a:rPr lang="en-US" sz="4000" b="1" dirty="0">
                  <a:latin typeface="Palatino"/>
                  <a:cs typeface="Palatino"/>
                </a:rPr>
                <a:t> </a:t>
              </a:r>
              <a:r>
                <a:rPr lang="en-US" sz="4100" b="1" i="1" dirty="0">
                  <a:latin typeface="Palatino"/>
                  <a:cs typeface="Palatino"/>
                </a:rPr>
                <a:t>Solid Ground</a:t>
              </a:r>
              <a:endParaRPr lang="en-US" sz="4100" i="1" dirty="0">
                <a:latin typeface="Snell Roundhand"/>
                <a:cs typeface="Snell Roundhan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2800" y="149776"/>
              <a:ext cx="3276600" cy="176971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1500" dirty="0">
                  <a:latin typeface="Edwardian Script ITC"/>
                  <a:cs typeface="Edwardian Script ITC"/>
                </a:rPr>
                <a:t>Faith</a:t>
              </a:r>
              <a:endParaRPr lang="en-US" sz="16600" dirty="0">
                <a:latin typeface="Edwardian Script ITC"/>
                <a:cs typeface="Edwardian Script ITC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768640" y="2345787"/>
            <a:ext cx="4887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gregenos.org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/hillside/</a:t>
            </a:r>
          </a:p>
        </p:txBody>
      </p:sp>
    </p:spTree>
    <p:extLst>
      <p:ext uri="{BB962C8B-B14F-4D97-AF65-F5344CB8AC3E}">
        <p14:creationId xmlns:p14="http://schemas.microsoft.com/office/powerpoint/2010/main" val="191491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9543" cy="6866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381000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solidFill>
                  <a:prstClr val="black"/>
                </a:solidFill>
              </a:rPr>
              <a:t>Early Writings,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>
                <a:solidFill>
                  <a:prstClr val="black"/>
                </a:solidFill>
              </a:rPr>
              <a:t>T</a:t>
            </a:r>
            <a:r>
              <a:rPr lang="en-US" sz="4400" dirty="0" smtClean="0">
                <a:solidFill>
                  <a:prstClr val="black"/>
                </a:solidFill>
              </a:rPr>
              <a:t>oo </a:t>
            </a:r>
            <a:r>
              <a:rPr lang="en-US" sz="4400" dirty="0">
                <a:solidFill>
                  <a:prstClr val="black"/>
                </a:solidFill>
              </a:rPr>
              <a:t>E</a:t>
            </a:r>
            <a:r>
              <a:rPr lang="en-US" sz="4400" dirty="0" smtClean="0">
                <a:solidFill>
                  <a:prstClr val="black"/>
                </a:solidFill>
              </a:rPr>
              <a:t>arly to Contain </a:t>
            </a:r>
            <a:r>
              <a:rPr lang="en-US" sz="4400" dirty="0">
                <a:solidFill>
                  <a:prstClr val="black"/>
                </a:solidFill>
              </a:rPr>
              <a:t>L</a:t>
            </a:r>
            <a:r>
              <a:rPr lang="en-US" sz="4400" dirty="0" smtClean="0">
                <a:solidFill>
                  <a:prstClr val="black"/>
                </a:solidFill>
              </a:rPr>
              <a:t>egend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2409" y="1139808"/>
            <a:ext cx="525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Acts		</a:t>
            </a:r>
            <a:r>
              <a:rPr lang="en-US" sz="2800" dirty="0" smtClean="0"/>
              <a:t>	AD </a:t>
            </a:r>
            <a:r>
              <a:rPr lang="en-US" sz="2800" dirty="0"/>
              <a:t>62</a:t>
            </a:r>
          </a:p>
          <a:p>
            <a:r>
              <a:rPr lang="en-US" sz="2800" dirty="0"/>
              <a:t>Luke		</a:t>
            </a:r>
            <a:r>
              <a:rPr lang="en-US" sz="2800" dirty="0" smtClean="0"/>
              <a:t>	Before </a:t>
            </a:r>
            <a:r>
              <a:rPr lang="en-US" sz="2800" dirty="0"/>
              <a:t>AD 60</a:t>
            </a:r>
          </a:p>
          <a:p>
            <a:r>
              <a:rPr lang="en-US" sz="2800" dirty="0"/>
              <a:t>Mark		</a:t>
            </a:r>
            <a:r>
              <a:rPr lang="en-US" sz="2800" dirty="0" smtClean="0"/>
              <a:t>	AD </a:t>
            </a:r>
            <a:r>
              <a:rPr lang="en-US" sz="2800" dirty="0"/>
              <a:t>50-60</a:t>
            </a:r>
          </a:p>
          <a:p>
            <a:r>
              <a:rPr lang="en-US" sz="2800" dirty="0"/>
              <a:t>Paul’s letters:	AD 50-66</a:t>
            </a:r>
          </a:p>
          <a:p>
            <a:r>
              <a:rPr lang="en-US" sz="2800" dirty="0"/>
              <a:t>Matthew	</a:t>
            </a:r>
            <a:r>
              <a:rPr lang="en-US" sz="2800" dirty="0" smtClean="0"/>
              <a:t>	AD </a:t>
            </a:r>
            <a:r>
              <a:rPr lang="en-US" sz="2800" dirty="0"/>
              <a:t>70-80</a:t>
            </a:r>
          </a:p>
          <a:p>
            <a:r>
              <a:rPr lang="en-US" sz="2800" dirty="0"/>
              <a:t>John		</a:t>
            </a:r>
            <a:r>
              <a:rPr lang="en-US" sz="2800" dirty="0" smtClean="0"/>
              <a:t>	AD </a:t>
            </a:r>
            <a:r>
              <a:rPr lang="en-US" sz="2800" dirty="0"/>
              <a:t>80-100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200" y="3817464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>
                <a:solidFill>
                  <a:srgbClr val="FF0000"/>
                </a:solidFill>
              </a:rPr>
              <a:t>Much of the NT:  30-40 years after the events</a:t>
            </a:r>
            <a:endParaRPr lang="en-US" sz="11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9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185" y="3932589"/>
            <a:ext cx="3486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A. N. Sherwin-White</a:t>
            </a:r>
          </a:p>
          <a:p>
            <a:r>
              <a:rPr lang="en-US" sz="2000">
                <a:solidFill>
                  <a:prstClr val="black"/>
                </a:solidFill>
              </a:rPr>
              <a:t>Historian of Ancient Rome</a:t>
            </a:r>
          </a:p>
          <a:p>
            <a:r>
              <a:rPr lang="en-US" sz="2000" i="1">
                <a:solidFill>
                  <a:prstClr val="black"/>
                </a:solidFill>
              </a:rPr>
              <a:t>Roman Society and Roman Law in the New Testament</a:t>
            </a:r>
            <a:r>
              <a:rPr lang="en-US" sz="2000">
                <a:solidFill>
                  <a:prstClr val="black"/>
                </a:solidFill>
              </a:rPr>
              <a:t>, 190.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57019" y="990600"/>
            <a:ext cx="739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</a:rPr>
              <a:t>“Herodotus enables us to test the tempo of myth-making, and the tests suggest that </a:t>
            </a:r>
            <a:r>
              <a:rPr lang="en-US" sz="3200" i="1">
                <a:solidFill>
                  <a:srgbClr val="FF0000"/>
                </a:solidFill>
              </a:rPr>
              <a:t>even two generations are too short a span </a:t>
            </a:r>
            <a:r>
              <a:rPr lang="en-US" sz="3200">
                <a:solidFill>
                  <a:prstClr val="black"/>
                </a:solidFill>
              </a:rPr>
              <a:t>to allow the mythical tendency to prevail over the hard historic core of the oral tradition.”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85" y="228600"/>
            <a:ext cx="3465937" cy="3584590"/>
          </a:xfrm>
          <a:prstGeom prst="rect">
            <a:avLst/>
          </a:prstGeom>
          <a:effectLst>
            <a:outerShdw blurRad="254000" dist="190500" dir="12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9543" cy="68666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6596" y="323157"/>
            <a:ext cx="9538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/>
              <a:t>Challenges to Audiences</a:t>
            </a:r>
            <a:endParaRPr lang="en-US" sz="4000"/>
          </a:p>
        </p:txBody>
      </p:sp>
      <p:sp>
        <p:nvSpPr>
          <p:cNvPr id="6" name="TextBox 5"/>
          <p:cNvSpPr txBox="1"/>
          <p:nvPr/>
        </p:nvSpPr>
        <p:spPr>
          <a:xfrm>
            <a:off x="800100" y="1181499"/>
            <a:ext cx="105918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“He was buried and he was raised from the dead on the third day, just as the scriptures said.  </a:t>
            </a:r>
            <a:r>
              <a:rPr lang="en-US" sz="3400" dirty="0"/>
              <a:t>He was seen by Peter and then by the twelve.  After that, he was seen by more than 500 of his followers at one time, </a:t>
            </a:r>
            <a:r>
              <a:rPr lang="en-US" sz="3400" dirty="0">
                <a:solidFill>
                  <a:srgbClr val="FF0000"/>
                </a:solidFill>
              </a:rPr>
              <a:t>most of whom are still alive</a:t>
            </a:r>
            <a:r>
              <a:rPr lang="en-US" sz="3400" dirty="0"/>
              <a:t>, though some have died</a:t>
            </a:r>
            <a:r>
              <a:rPr lang="en-US" sz="3400" dirty="0" smtClean="0"/>
              <a:t>...”  (1 </a:t>
            </a:r>
            <a:r>
              <a:rPr lang="en-US" sz="3400" dirty="0"/>
              <a:t>Corinthians </a:t>
            </a:r>
            <a:r>
              <a:rPr lang="en-US" sz="3400" dirty="0" smtClean="0"/>
              <a:t>15:4-8)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317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9543" cy="68666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4694" y="323157"/>
            <a:ext cx="9538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/>
              <a:t>Challenges to Audiences</a:t>
            </a:r>
            <a:endParaRPr lang="en-US" sz="4000"/>
          </a:p>
        </p:txBody>
      </p:sp>
      <p:sp>
        <p:nvSpPr>
          <p:cNvPr id="6" name="TextBox 5"/>
          <p:cNvSpPr txBox="1"/>
          <p:nvPr/>
        </p:nvSpPr>
        <p:spPr>
          <a:xfrm>
            <a:off x="838198" y="1181499"/>
            <a:ext cx="10591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100" dirty="0">
                <a:solidFill>
                  <a:prstClr val="black"/>
                </a:solidFill>
              </a:rPr>
              <a:t>“Suddenly Festus shouted, ‘Paul, you are insane.  Too much study has made you crazy!’  But Paul replied, ‘I am not insane, Most Excellent Festus.  What I am saying is the sober truth.  And </a:t>
            </a:r>
            <a:r>
              <a:rPr lang="en-US" sz="3100" dirty="0">
                <a:solidFill>
                  <a:srgbClr val="FF0000"/>
                </a:solidFill>
              </a:rPr>
              <a:t>King Agrippa knows about these things</a:t>
            </a:r>
            <a:r>
              <a:rPr lang="en-US" sz="3100" b="1" i="1" dirty="0">
                <a:solidFill>
                  <a:prstClr val="black"/>
                </a:solidFill>
              </a:rPr>
              <a:t>.</a:t>
            </a:r>
            <a:r>
              <a:rPr lang="en-US" sz="3100" dirty="0">
                <a:solidFill>
                  <a:prstClr val="black"/>
                </a:solidFill>
              </a:rPr>
              <a:t>  I speak boldly, for </a:t>
            </a:r>
            <a:r>
              <a:rPr lang="en-US" sz="3100" dirty="0">
                <a:solidFill>
                  <a:srgbClr val="FF0000"/>
                </a:solidFill>
              </a:rPr>
              <a:t>I am sure these events are all familiar to him for they were not done in a corner!</a:t>
            </a:r>
            <a:r>
              <a:rPr lang="en-US" sz="3100" dirty="0">
                <a:solidFill>
                  <a:prstClr val="black"/>
                </a:solidFill>
              </a:rPr>
              <a:t>’”  (Acts 26:24-26)</a:t>
            </a:r>
          </a:p>
        </p:txBody>
      </p:sp>
    </p:spTree>
    <p:extLst>
      <p:ext uri="{BB962C8B-B14F-4D97-AF65-F5344CB8AC3E}">
        <p14:creationId xmlns:p14="http://schemas.microsoft.com/office/powerpoint/2010/main" val="57991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4500" y="28246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What about the “Lost” Gnostic Gospels?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15" y="992118"/>
            <a:ext cx="2834401" cy="45513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645" y="5595433"/>
            <a:ext cx="2993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Gospel of </a:t>
            </a:r>
            <a:r>
              <a:rPr lang="en-US" sz="2400" smtClean="0"/>
              <a:t>Judas</a:t>
            </a:r>
          </a:p>
          <a:p>
            <a:pPr algn="ctr"/>
            <a:r>
              <a:rPr lang="en-US" sz="2400" smtClean="0"/>
              <a:t>ca</a:t>
            </a:r>
            <a:r>
              <a:rPr lang="en-US" sz="2400"/>
              <a:t>. AD 280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74590" y="1609726"/>
            <a:ext cx="6553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Gospel of Mary</a:t>
            </a:r>
          </a:p>
          <a:p>
            <a:r>
              <a:rPr lang="en-US" sz="2800"/>
              <a:t>Gospel of Thomas</a:t>
            </a:r>
          </a:p>
          <a:p>
            <a:r>
              <a:rPr lang="en-US" sz="2800"/>
              <a:t>Gospel of Philip</a:t>
            </a:r>
          </a:p>
          <a:p>
            <a:r>
              <a:rPr lang="en-US" sz="2800"/>
              <a:t>Gospel of Judas</a:t>
            </a:r>
          </a:p>
          <a:p>
            <a:r>
              <a:rPr lang="en-US" sz="2800"/>
              <a:t>Gospel of Truth</a:t>
            </a:r>
          </a:p>
          <a:p>
            <a:r>
              <a:rPr lang="en-US" sz="2800" err="1"/>
              <a:t>Apocryphon</a:t>
            </a:r>
            <a:r>
              <a:rPr lang="en-US" sz="2800"/>
              <a:t> of James</a:t>
            </a:r>
          </a:p>
          <a:p>
            <a:r>
              <a:rPr lang="en-US" sz="2800" err="1"/>
              <a:t>Apocryphon</a:t>
            </a:r>
            <a:r>
              <a:rPr lang="en-US" sz="2800"/>
              <a:t> of John</a:t>
            </a:r>
          </a:p>
          <a:p>
            <a:r>
              <a:rPr lang="en-US" sz="2800"/>
              <a:t>Hypostasis of the Archons</a:t>
            </a:r>
          </a:p>
          <a:p>
            <a:r>
              <a:rPr lang="en-US" sz="2800"/>
              <a:t>Infancy Gospel of Thomas</a:t>
            </a:r>
          </a:p>
          <a:p>
            <a:r>
              <a:rPr lang="en-US" sz="2800"/>
              <a:t>The Second Treatise of the Great Seth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9781" y="1013383"/>
            <a:ext cx="785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2150" indent="-692150"/>
            <a:r>
              <a:rPr lang="en-US" sz="3600"/>
              <a:t>Approx. 50 </a:t>
            </a:r>
            <a:r>
              <a:rPr lang="en-US" sz="3600" smtClean="0"/>
              <a:t>writings dated </a:t>
            </a:r>
            <a:r>
              <a:rPr lang="en-US" sz="3600"/>
              <a:t>2</a:t>
            </a:r>
            <a:r>
              <a:rPr lang="en-US" sz="3600" baseline="30000"/>
              <a:t>nd</a:t>
            </a:r>
            <a:r>
              <a:rPr lang="en-US" sz="3600"/>
              <a:t>-4</a:t>
            </a:r>
            <a:r>
              <a:rPr lang="en-US" sz="3600" baseline="30000"/>
              <a:t>th</a:t>
            </a:r>
            <a:r>
              <a:rPr lang="en-US" sz="3600"/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5465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6369" y="386458"/>
            <a:ext cx="9538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/>
              <a:t>Eyewitness Testimony, Claims of Honesty</a:t>
            </a:r>
            <a:endParaRPr lang="en-US" sz="4000"/>
          </a:p>
        </p:txBody>
      </p:sp>
      <p:sp>
        <p:nvSpPr>
          <p:cNvPr id="5" name="TextBox 4"/>
          <p:cNvSpPr txBox="1"/>
          <p:nvPr/>
        </p:nvSpPr>
        <p:spPr>
          <a:xfrm>
            <a:off x="682470" y="1371600"/>
            <a:ext cx="109866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“Many people have set out to write accounts about the events that have been fulfilled among us. </a:t>
            </a:r>
            <a:r>
              <a:rPr lang="en-US" sz="3200" baseline="30000" smtClean="0"/>
              <a:t> </a:t>
            </a:r>
            <a:r>
              <a:rPr lang="en-US" sz="3200" dirty="0" smtClean="0"/>
              <a:t>They used the </a:t>
            </a:r>
            <a:r>
              <a:rPr lang="en-US" sz="3200" dirty="0" smtClean="0">
                <a:solidFill>
                  <a:srgbClr val="FF0000"/>
                </a:solidFill>
              </a:rPr>
              <a:t>eyewitness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reports</a:t>
            </a:r>
            <a:r>
              <a:rPr lang="en-US" sz="3200" dirty="0" smtClean="0"/>
              <a:t> circulating among us from the early disciples.</a:t>
            </a:r>
            <a:r>
              <a:rPr lang="en-US" sz="3200" baseline="30000" dirty="0" smtClean="0"/>
              <a:t>  </a:t>
            </a:r>
            <a:r>
              <a:rPr lang="en-US" sz="3200" dirty="0" smtClean="0"/>
              <a:t>Having </a:t>
            </a:r>
            <a:r>
              <a:rPr lang="en-US" sz="3200" dirty="0" smtClean="0">
                <a:solidFill>
                  <a:srgbClr val="FF0000"/>
                </a:solidFill>
              </a:rPr>
              <a:t>carefully investigated everything </a:t>
            </a:r>
            <a:r>
              <a:rPr lang="en-US" sz="3200" dirty="0" smtClean="0"/>
              <a:t>from the beginning, I also have decided </a:t>
            </a:r>
            <a:r>
              <a:rPr lang="en-US" sz="3200" dirty="0" smtClean="0">
                <a:solidFill>
                  <a:srgbClr val="FF0000"/>
                </a:solidFill>
              </a:rPr>
              <a:t>to write an accurate account </a:t>
            </a:r>
            <a:r>
              <a:rPr lang="en-US" sz="3200" dirty="0" smtClean="0"/>
              <a:t>for you, most honorable </a:t>
            </a:r>
            <a:r>
              <a:rPr lang="en-US" sz="3200" dirty="0" err="1" smtClean="0"/>
              <a:t>Theophilus</a:t>
            </a:r>
            <a:r>
              <a:rPr lang="en-US" sz="3200" dirty="0" smtClean="0"/>
              <a:t>, so you can be certain </a:t>
            </a:r>
            <a:r>
              <a:rPr lang="en-US" sz="3200" dirty="0" smtClean="0">
                <a:solidFill>
                  <a:srgbClr val="FF0000"/>
                </a:solidFill>
              </a:rPr>
              <a:t>of the truth </a:t>
            </a:r>
            <a:r>
              <a:rPr lang="en-US" sz="3200" dirty="0" smtClean="0"/>
              <a:t>of everything you were taught.”  (Luke 1: 1-4)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876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1441133"/>
            <a:ext cx="10744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“We </a:t>
            </a:r>
            <a:r>
              <a:rPr lang="en-US" sz="3200">
                <a:solidFill>
                  <a:srgbClr val="FF0000"/>
                </a:solidFill>
              </a:rPr>
              <a:t>were not making up clever stories </a:t>
            </a:r>
            <a:r>
              <a:rPr lang="en-US" sz="3200"/>
              <a:t>when we told you about the powerful coming of our Lord Jesus Christ.  </a:t>
            </a:r>
            <a:r>
              <a:rPr lang="en-US" sz="3200">
                <a:solidFill>
                  <a:srgbClr val="FF0000"/>
                </a:solidFill>
              </a:rPr>
              <a:t>We saw </a:t>
            </a:r>
            <a:r>
              <a:rPr lang="en-US" sz="3200"/>
              <a:t>his majestic splendor </a:t>
            </a:r>
            <a:r>
              <a:rPr lang="en-US" sz="3200">
                <a:solidFill>
                  <a:srgbClr val="FF0000"/>
                </a:solidFill>
              </a:rPr>
              <a:t>with our own eyes</a:t>
            </a:r>
            <a:r>
              <a:rPr lang="en-US" sz="3200"/>
              <a:t>.” </a:t>
            </a:r>
            <a:r>
              <a:rPr lang="en-US" sz="3200" smtClean="0"/>
              <a:t> (2 </a:t>
            </a:r>
            <a:r>
              <a:rPr lang="en-US" sz="3200"/>
              <a:t>Peter </a:t>
            </a:r>
            <a:r>
              <a:rPr lang="en-US" sz="3200" smtClean="0"/>
              <a:t>1:16)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685800" y="3352800"/>
            <a:ext cx="1074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“We proclaim to you what </a:t>
            </a:r>
            <a:r>
              <a:rPr lang="en-US" sz="3200">
                <a:solidFill>
                  <a:srgbClr val="FF0000"/>
                </a:solidFill>
              </a:rPr>
              <a:t>we ourselves have actually seen and heard </a:t>
            </a:r>
            <a:r>
              <a:rPr lang="en-US" sz="3200"/>
              <a:t>so that you may have fellowship with us</a:t>
            </a:r>
            <a:r>
              <a:rPr lang="en-US" sz="3200" smtClean="0"/>
              <a:t>....”  (1 </a:t>
            </a:r>
            <a:r>
              <a:rPr lang="en-US" sz="3200"/>
              <a:t>John </a:t>
            </a:r>
            <a:r>
              <a:rPr lang="en-US" sz="3200" smtClean="0"/>
              <a:t>1:3)</a:t>
            </a:r>
            <a:endParaRPr lang="en-US" sz="3200"/>
          </a:p>
        </p:txBody>
      </p:sp>
      <p:sp>
        <p:nvSpPr>
          <p:cNvPr id="10" name="TextBox 9"/>
          <p:cNvSpPr txBox="1"/>
          <p:nvPr/>
        </p:nvSpPr>
        <p:spPr>
          <a:xfrm>
            <a:off x="1406369" y="386458"/>
            <a:ext cx="9538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/>
              <a:t>Eyewitness Testimony, Claims of Honesty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33834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3676" y="1524000"/>
            <a:ext cx="107441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“It was now the fifteenth year of the reign of Tiberius, the Roman emperor. Pontius Pilate was governor over Judea; Herod Antipas was ruler over Galilee; his brother Philip was ruler over </a:t>
            </a:r>
            <a:r>
              <a:rPr lang="en-US" sz="3200" dirty="0" err="1"/>
              <a:t>Iturea</a:t>
            </a:r>
            <a:r>
              <a:rPr lang="en-US" sz="3200" dirty="0"/>
              <a:t> and </a:t>
            </a:r>
            <a:r>
              <a:rPr lang="en-US" sz="3200" dirty="0" err="1"/>
              <a:t>Traconitis</a:t>
            </a:r>
            <a:r>
              <a:rPr lang="en-US" sz="3200" dirty="0"/>
              <a:t>; </a:t>
            </a:r>
            <a:r>
              <a:rPr lang="en-US" sz="3200" dirty="0" err="1"/>
              <a:t>Lysanias</a:t>
            </a:r>
            <a:r>
              <a:rPr lang="en-US" sz="3200" dirty="0"/>
              <a:t> was ruler over Abilene. </a:t>
            </a:r>
            <a:r>
              <a:rPr lang="en-US" sz="3200" dirty="0" err="1"/>
              <a:t>Annas</a:t>
            </a:r>
            <a:r>
              <a:rPr lang="en-US" sz="3200" dirty="0"/>
              <a:t> and Caiaphas were the high priests</a:t>
            </a:r>
            <a:r>
              <a:rPr lang="is-IS" sz="3200" dirty="0" smtClean="0"/>
              <a:t>…”  (</a:t>
            </a:r>
            <a:r>
              <a:rPr lang="en-US" sz="3200" dirty="0" smtClean="0"/>
              <a:t>Luke 3:1-2)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06369" y="386458"/>
            <a:ext cx="9538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Demonstrated Accuracy and Honesty</a:t>
            </a:r>
          </a:p>
        </p:txBody>
      </p:sp>
    </p:spTree>
    <p:extLst>
      <p:ext uri="{BB962C8B-B14F-4D97-AF65-F5344CB8AC3E}">
        <p14:creationId xmlns:p14="http://schemas.microsoft.com/office/powerpoint/2010/main" val="87796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375" y="1219200"/>
            <a:ext cx="109728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/>
              <a:t>Luke names thirty two countries, fifty-four cities and nine islands without </a:t>
            </a:r>
            <a:r>
              <a:rPr lang="en-US" sz="3100" smtClean="0"/>
              <a:t>a single mistake</a:t>
            </a:r>
            <a:r>
              <a:rPr lang="is-IS" sz="3100" smtClean="0"/>
              <a:t>.</a:t>
            </a:r>
            <a:endParaRPr lang="is-IS" sz="3100"/>
          </a:p>
          <a:p>
            <a:endParaRPr lang="is-IS" sz="3100"/>
          </a:p>
          <a:p>
            <a:r>
              <a:rPr lang="is-IS" sz="3100" smtClean="0"/>
              <a:t>The New Testament writers </a:t>
            </a:r>
            <a:r>
              <a:rPr lang="is-IS" sz="3100"/>
              <a:t>name o</a:t>
            </a:r>
            <a:r>
              <a:rPr lang="en-US" sz="3100"/>
              <a:t>v</a:t>
            </a:r>
            <a:r>
              <a:rPr lang="is-IS" sz="3100"/>
              <a:t>er 30 people, such as:</a:t>
            </a:r>
          </a:p>
          <a:p>
            <a:r>
              <a:rPr lang="is-IS" sz="3100"/>
              <a:t>Tiberius </a:t>
            </a:r>
            <a:r>
              <a:rPr lang="is-IS" sz="3100" smtClean="0"/>
              <a:t>Caesar</a:t>
            </a:r>
            <a:r>
              <a:rPr lang="is-IS" sz="3100"/>
              <a:t>, Pilate, Herod the Great, Herod Antipas, Caesar Augustus, Caiaphas, Agrippa I and </a:t>
            </a:r>
            <a:r>
              <a:rPr lang="is-IS" sz="3100" smtClean="0"/>
              <a:t>II, etc.</a:t>
            </a:r>
            <a:endParaRPr lang="en-US" sz="3100"/>
          </a:p>
        </p:txBody>
      </p:sp>
      <p:sp>
        <p:nvSpPr>
          <p:cNvPr id="7" name="TextBox 6"/>
          <p:cNvSpPr txBox="1"/>
          <p:nvPr/>
        </p:nvSpPr>
        <p:spPr>
          <a:xfrm>
            <a:off x="1406369" y="386458"/>
            <a:ext cx="9538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Demonstrated Accuracy and Honesty</a:t>
            </a:r>
          </a:p>
        </p:txBody>
      </p:sp>
    </p:spTree>
    <p:extLst>
      <p:ext uri="{BB962C8B-B14F-4D97-AF65-F5344CB8AC3E}">
        <p14:creationId xmlns:p14="http://schemas.microsoft.com/office/powerpoint/2010/main" val="86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1629" y="4866691"/>
            <a:ext cx="3209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Sir William Ramsay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1851-1939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Archaeologist and New Testament Scholar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0" y="990600"/>
            <a:ext cx="70597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</a:rPr>
              <a:t>“Luke is an historian of the first rank; not merely are his statements of fact trustworthy… this author should be placed along with the very greatest of historians… Luke’s history is unsurpassed in respect of its trustworthiness.”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9" y="236433"/>
            <a:ext cx="3333751" cy="4619625"/>
          </a:xfrm>
          <a:prstGeom prst="rect">
            <a:avLst/>
          </a:prstGeom>
          <a:noFill/>
          <a:ln>
            <a:noFill/>
          </a:ln>
          <a:effectLst>
            <a:outerShdw blurRad="254000" dist="190500" dir="1200000" algn="ctr" rotWithShape="0">
              <a:srgbClr val="000000">
                <a:alpha val="3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3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53440" y="1600775"/>
            <a:ext cx="1066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631620" y="115707"/>
            <a:ext cx="6989720" cy="1769715"/>
            <a:chOff x="3352800" y="149776"/>
            <a:chExt cx="6989720" cy="1769715"/>
          </a:xfrm>
        </p:grpSpPr>
        <p:sp>
          <p:nvSpPr>
            <p:cNvPr id="17" name="TextBox 16"/>
            <p:cNvSpPr txBox="1"/>
            <p:nvPr/>
          </p:nvSpPr>
          <p:spPr>
            <a:xfrm>
              <a:off x="6019800" y="914400"/>
              <a:ext cx="4322720" cy="6309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3300" b="1" dirty="0">
                  <a:latin typeface="Palatino"/>
                  <a:cs typeface="Palatino"/>
                </a:rPr>
                <a:t>On</a:t>
              </a:r>
              <a:r>
                <a:rPr lang="en-US" sz="4000" b="1" dirty="0">
                  <a:latin typeface="Palatino"/>
                  <a:cs typeface="Palatino"/>
                </a:rPr>
                <a:t> </a:t>
              </a:r>
              <a:r>
                <a:rPr lang="en-US" sz="4100" b="1" i="1" dirty="0">
                  <a:latin typeface="Palatino"/>
                  <a:cs typeface="Palatino"/>
                </a:rPr>
                <a:t>Solid Ground</a:t>
              </a:r>
              <a:endParaRPr lang="en-US" sz="4100" i="1" dirty="0">
                <a:latin typeface="Snell Roundhand"/>
                <a:cs typeface="Snell Roundhand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52800" y="149776"/>
              <a:ext cx="3276600" cy="176971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1500" dirty="0">
                  <a:latin typeface="Edwardian Script ITC"/>
                  <a:cs typeface="Edwardian Script ITC"/>
                </a:rPr>
                <a:t>Faith</a:t>
              </a:r>
              <a:endParaRPr lang="en-US" sz="16600" dirty="0">
                <a:latin typeface="Edwardian Script ITC"/>
                <a:cs typeface="Edwardian Script ITC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682852" y="1675682"/>
            <a:ext cx="488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gregenos.org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/hillside/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96340" y="2442690"/>
            <a:ext cx="998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3" indent="-17463"/>
            <a:r>
              <a:rPr lang="en-US" sz="4400" dirty="0" smtClean="0"/>
              <a:t>Christianity is a </a:t>
            </a:r>
            <a:r>
              <a:rPr lang="en-US" sz="4400" i="1" dirty="0" smtClean="0"/>
              <a:t>trust</a:t>
            </a:r>
            <a:r>
              <a:rPr lang="en-US" sz="4400" dirty="0" smtClean="0"/>
              <a:t> that God will do what He said He would do, based on good evidence that the entire story is true.</a:t>
            </a:r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2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9175" y="162312"/>
            <a:ext cx="9538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/>
              <a:t>Demonstrated Honesty</a:t>
            </a:r>
            <a:endParaRPr lang="en-US" sz="400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4809" y="1371600"/>
            <a:ext cx="7529991" cy="3836948"/>
          </a:xfrm>
          <a:prstGeom prst="rect">
            <a:avLst/>
          </a:prstGeom>
        </p:spPr>
        <p:txBody>
          <a:bodyPr vert="horz" wrap="square" lIns="63500" tIns="25400" rIns="63500" bIns="2540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smtClean="0">
                <a:solidFill>
                  <a:srgbClr val="FF0000"/>
                </a:solidFill>
              </a:rPr>
              <a:t>Peter</a:t>
            </a:r>
            <a:r>
              <a:rPr lang="en-US" sz="3000" smtClean="0">
                <a:solidFill>
                  <a:schemeClr val="tx1"/>
                </a:solidFill>
              </a:rPr>
              <a:t>:  Crucified </a:t>
            </a:r>
            <a:r>
              <a:rPr lang="en-US" sz="3000">
                <a:solidFill>
                  <a:schemeClr val="tx1"/>
                </a:solidFill>
              </a:rPr>
              <a:t>upside down.</a:t>
            </a:r>
          </a:p>
          <a:p>
            <a:pPr algn="l"/>
            <a:r>
              <a:rPr lang="en-US" sz="3000">
                <a:solidFill>
                  <a:srgbClr val="FF0000"/>
                </a:solidFill>
              </a:rPr>
              <a:t>Andrew</a:t>
            </a:r>
            <a:r>
              <a:rPr lang="en-US" sz="3000">
                <a:solidFill>
                  <a:schemeClr val="tx1"/>
                </a:solidFill>
              </a:rPr>
              <a:t>, Peter’s </a:t>
            </a:r>
            <a:r>
              <a:rPr lang="en-US" sz="3000" smtClean="0">
                <a:solidFill>
                  <a:schemeClr val="tx1"/>
                </a:solidFill>
              </a:rPr>
              <a:t>brother:  Crucified</a:t>
            </a:r>
            <a:r>
              <a:rPr lang="en-US" sz="300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3000" smtClean="0">
                <a:solidFill>
                  <a:srgbClr val="FF0000"/>
                </a:solidFill>
              </a:rPr>
              <a:t>Phillip</a:t>
            </a:r>
            <a:r>
              <a:rPr lang="en-US" sz="3000" smtClean="0">
                <a:solidFill>
                  <a:schemeClr val="tx1"/>
                </a:solidFill>
              </a:rPr>
              <a:t>:  Crucified </a:t>
            </a:r>
            <a:r>
              <a:rPr lang="en-US" sz="3000">
                <a:solidFill>
                  <a:schemeClr val="tx1"/>
                </a:solidFill>
              </a:rPr>
              <a:t>in </a:t>
            </a:r>
            <a:r>
              <a:rPr lang="en-US" sz="3000" err="1">
                <a:solidFill>
                  <a:schemeClr val="tx1"/>
                </a:solidFill>
              </a:rPr>
              <a:t>Hieropolis</a:t>
            </a:r>
            <a:r>
              <a:rPr lang="en-US" sz="300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3000" smtClean="0">
                <a:solidFill>
                  <a:srgbClr val="FF0000"/>
                </a:solidFill>
              </a:rPr>
              <a:t>Bartholomew</a:t>
            </a:r>
            <a:r>
              <a:rPr lang="en-US" sz="3000" smtClean="0">
                <a:solidFill>
                  <a:schemeClr val="tx1"/>
                </a:solidFill>
              </a:rPr>
              <a:t>:  Flayed </a:t>
            </a:r>
            <a:r>
              <a:rPr lang="en-US" sz="3000">
                <a:solidFill>
                  <a:schemeClr val="tx1"/>
                </a:solidFill>
              </a:rPr>
              <a:t>with knives in Armenia.</a:t>
            </a:r>
          </a:p>
          <a:p>
            <a:pPr algn="l"/>
            <a:r>
              <a:rPr lang="en-US" sz="3000">
                <a:solidFill>
                  <a:srgbClr val="FF0000"/>
                </a:solidFill>
              </a:rPr>
              <a:t>James</a:t>
            </a:r>
            <a:r>
              <a:rPr lang="en-US" sz="3000">
                <a:solidFill>
                  <a:schemeClr val="tx1"/>
                </a:solidFill>
              </a:rPr>
              <a:t>,</a:t>
            </a:r>
            <a:r>
              <a:rPr lang="en-US" sz="3000" b="1">
                <a:solidFill>
                  <a:schemeClr val="tx1"/>
                </a:solidFill>
              </a:rPr>
              <a:t> </a:t>
            </a:r>
            <a:r>
              <a:rPr lang="en-US" sz="3000">
                <a:solidFill>
                  <a:schemeClr val="tx1"/>
                </a:solidFill>
              </a:rPr>
              <a:t>John’s </a:t>
            </a:r>
            <a:r>
              <a:rPr lang="en-US" sz="3000" smtClean="0">
                <a:solidFill>
                  <a:schemeClr val="tx1"/>
                </a:solidFill>
              </a:rPr>
              <a:t>brother:  Killed </a:t>
            </a:r>
            <a:r>
              <a:rPr lang="en-US" sz="3000">
                <a:solidFill>
                  <a:schemeClr val="tx1"/>
                </a:solidFill>
              </a:rPr>
              <a:t>by the sword.</a:t>
            </a:r>
          </a:p>
          <a:p>
            <a:pPr algn="l"/>
            <a:r>
              <a:rPr lang="en-US" sz="3000" smtClean="0">
                <a:solidFill>
                  <a:srgbClr val="FF0000"/>
                </a:solidFill>
              </a:rPr>
              <a:t>Matthew</a:t>
            </a:r>
            <a:r>
              <a:rPr lang="en-US" sz="3000" b="1" smtClean="0">
                <a:solidFill>
                  <a:schemeClr val="tx1"/>
                </a:solidFill>
              </a:rPr>
              <a:t>:  </a:t>
            </a:r>
            <a:r>
              <a:rPr lang="en-US" sz="3000" smtClean="0">
                <a:solidFill>
                  <a:schemeClr val="tx1"/>
                </a:solidFill>
              </a:rPr>
              <a:t>Killed </a:t>
            </a:r>
            <a:r>
              <a:rPr lang="en-US" sz="3000">
                <a:solidFill>
                  <a:schemeClr val="tx1"/>
                </a:solidFill>
              </a:rPr>
              <a:t>by the sword in Ethiopia.</a:t>
            </a:r>
          </a:p>
          <a:p>
            <a:pPr algn="l"/>
            <a:r>
              <a:rPr lang="en-US" sz="3000" smtClean="0">
                <a:solidFill>
                  <a:srgbClr val="FF0000"/>
                </a:solidFill>
              </a:rPr>
              <a:t>Mathias</a:t>
            </a:r>
            <a:r>
              <a:rPr lang="en-US" sz="3000" smtClean="0">
                <a:solidFill>
                  <a:schemeClr val="tx1"/>
                </a:solidFill>
              </a:rPr>
              <a:t>:  Stoned </a:t>
            </a:r>
            <a:r>
              <a:rPr lang="en-US" sz="3000">
                <a:solidFill>
                  <a:schemeClr val="tx1"/>
                </a:solidFill>
              </a:rPr>
              <a:t>to death.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780" y="923309"/>
            <a:ext cx="4172324" cy="53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162312"/>
            <a:ext cx="9538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/>
              <a:t>Demonstrated Honesty</a:t>
            </a:r>
            <a:endParaRPr lang="en-US" sz="400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6234" y="1371600"/>
            <a:ext cx="7529991" cy="3836948"/>
          </a:xfrm>
          <a:prstGeom prst="rect">
            <a:avLst/>
          </a:prstGeom>
        </p:spPr>
        <p:txBody>
          <a:bodyPr vert="horz" wrap="square" lIns="63500" tIns="25400" rIns="63500" bIns="2540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smtClean="0">
                <a:solidFill>
                  <a:srgbClr val="FF0000"/>
                </a:solidFill>
              </a:rPr>
              <a:t>Thomas</a:t>
            </a:r>
            <a:r>
              <a:rPr lang="en-US" sz="3000" smtClean="0">
                <a:solidFill>
                  <a:schemeClr val="tx1"/>
                </a:solidFill>
              </a:rPr>
              <a:t>:  Speared </a:t>
            </a:r>
            <a:r>
              <a:rPr lang="en-US" sz="3000">
                <a:solidFill>
                  <a:schemeClr val="tx1"/>
                </a:solidFill>
              </a:rPr>
              <a:t>to death in India.</a:t>
            </a:r>
          </a:p>
          <a:p>
            <a:pPr algn="l"/>
            <a:r>
              <a:rPr lang="en-US" sz="3000" smtClean="0">
                <a:solidFill>
                  <a:srgbClr val="FF0000"/>
                </a:solidFill>
              </a:rPr>
              <a:t>John</a:t>
            </a:r>
            <a:r>
              <a:rPr lang="en-US" sz="3000" b="1" smtClean="0">
                <a:solidFill>
                  <a:schemeClr val="tx1"/>
                </a:solidFill>
              </a:rPr>
              <a:t>:  </a:t>
            </a:r>
            <a:r>
              <a:rPr lang="en-US" sz="3000" smtClean="0">
                <a:solidFill>
                  <a:schemeClr val="tx1"/>
                </a:solidFill>
              </a:rPr>
              <a:t>Died </a:t>
            </a:r>
            <a:r>
              <a:rPr lang="en-US" sz="3000">
                <a:solidFill>
                  <a:schemeClr val="tx1"/>
                </a:solidFill>
              </a:rPr>
              <a:t>after exile on Patmos.</a:t>
            </a:r>
          </a:p>
          <a:p>
            <a:pPr algn="l"/>
            <a:r>
              <a:rPr lang="en-US" sz="3000" smtClean="0">
                <a:solidFill>
                  <a:srgbClr val="FF0000"/>
                </a:solidFill>
              </a:rPr>
              <a:t>Luke</a:t>
            </a:r>
            <a:r>
              <a:rPr lang="en-US" sz="3000" smtClean="0">
                <a:solidFill>
                  <a:schemeClr val="tx1"/>
                </a:solidFill>
              </a:rPr>
              <a:t>:  Hanged</a:t>
            </a:r>
            <a:r>
              <a:rPr lang="en-US" sz="300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3000">
                <a:solidFill>
                  <a:srgbClr val="FF0000"/>
                </a:solidFill>
              </a:rPr>
              <a:t>James</a:t>
            </a:r>
            <a:r>
              <a:rPr lang="en-US" sz="3000">
                <a:solidFill>
                  <a:schemeClr val="tx1"/>
                </a:solidFill>
              </a:rPr>
              <a:t>, brother of </a:t>
            </a:r>
            <a:r>
              <a:rPr lang="en-US" sz="3000" smtClean="0">
                <a:solidFill>
                  <a:schemeClr val="tx1"/>
                </a:solidFill>
              </a:rPr>
              <a:t>Jesus:  Stoned </a:t>
            </a:r>
            <a:r>
              <a:rPr lang="en-US" sz="3000">
                <a:solidFill>
                  <a:schemeClr val="tx1"/>
                </a:solidFill>
              </a:rPr>
              <a:t>to death.</a:t>
            </a:r>
          </a:p>
          <a:p>
            <a:pPr algn="l"/>
            <a:r>
              <a:rPr lang="en-US" sz="3000" smtClean="0">
                <a:solidFill>
                  <a:srgbClr val="FF0000"/>
                </a:solidFill>
              </a:rPr>
              <a:t>Mark</a:t>
            </a:r>
            <a:r>
              <a:rPr lang="en-US" sz="3000" smtClean="0">
                <a:solidFill>
                  <a:schemeClr val="tx1"/>
                </a:solidFill>
              </a:rPr>
              <a:t>:  Dragged </a:t>
            </a:r>
            <a:r>
              <a:rPr lang="en-US" sz="3000">
                <a:solidFill>
                  <a:schemeClr val="tx1"/>
                </a:solidFill>
              </a:rPr>
              <a:t>by horse.</a:t>
            </a:r>
          </a:p>
          <a:p>
            <a:pPr algn="l"/>
            <a:r>
              <a:rPr lang="en-US" sz="3000" smtClean="0">
                <a:solidFill>
                  <a:srgbClr val="FF0000"/>
                </a:solidFill>
              </a:rPr>
              <a:t>Jude</a:t>
            </a:r>
            <a:r>
              <a:rPr lang="en-US" sz="3000" smtClean="0">
                <a:solidFill>
                  <a:schemeClr val="tx1"/>
                </a:solidFill>
              </a:rPr>
              <a:t>:  Killed </a:t>
            </a:r>
            <a:r>
              <a:rPr lang="en-US" sz="3000">
                <a:solidFill>
                  <a:schemeClr val="tx1"/>
                </a:solidFill>
              </a:rPr>
              <a:t>by arrows.</a:t>
            </a:r>
          </a:p>
          <a:p>
            <a:pPr algn="l"/>
            <a:r>
              <a:rPr lang="en-US" sz="3000" smtClean="0">
                <a:solidFill>
                  <a:srgbClr val="FF0000"/>
                </a:solidFill>
              </a:rPr>
              <a:t>Paul</a:t>
            </a:r>
            <a:r>
              <a:rPr lang="en-US" sz="3000" smtClean="0">
                <a:solidFill>
                  <a:schemeClr val="tx1"/>
                </a:solidFill>
              </a:rPr>
              <a:t>:  Beheaded </a:t>
            </a:r>
            <a:r>
              <a:rPr lang="en-US" sz="3000">
                <a:solidFill>
                  <a:schemeClr val="tx1"/>
                </a:solidFill>
              </a:rPr>
              <a:t>by Nero in Rome.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780" y="923309"/>
            <a:ext cx="4172324" cy="53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1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475" y="1570672"/>
            <a:ext cx="784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Josephus – Jewish historian</a:t>
            </a:r>
          </a:p>
          <a:p>
            <a:r>
              <a:rPr lang="en-US" sz="3000"/>
              <a:t>Tacitus – Roman Historian</a:t>
            </a:r>
          </a:p>
          <a:p>
            <a:r>
              <a:rPr lang="en-US" sz="3000"/>
              <a:t>Pliny the Younger – Roman </a:t>
            </a:r>
            <a:r>
              <a:rPr lang="en-US" sz="3000" smtClean="0"/>
              <a:t>Politician</a:t>
            </a:r>
            <a:endParaRPr lang="en-US" sz="300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05400"/>
            <a:ext cx="975697" cy="160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761" y="311169"/>
            <a:ext cx="127819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751" y="1929845"/>
            <a:ext cx="1138869" cy="152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685" y="311177"/>
            <a:ext cx="1150471" cy="15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009" y="1929845"/>
            <a:ext cx="1164123" cy="149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92" y="3525434"/>
            <a:ext cx="975195" cy="144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504" y="3525433"/>
            <a:ext cx="1381125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7505" y="5107168"/>
            <a:ext cx="1425251" cy="1607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508" y="178534"/>
            <a:ext cx="81031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Supporting </a:t>
            </a:r>
            <a:r>
              <a:rPr lang="en-US" sz="4000" smtClean="0"/>
              <a:t>Evidence Outside the Bible</a:t>
            </a:r>
          </a:p>
          <a:p>
            <a:pPr algn="ctr"/>
            <a:r>
              <a:rPr lang="en-US" sz="3600" smtClean="0"/>
              <a:t>10 Non-Christian Writers</a:t>
            </a:r>
            <a:endParaRPr lang="en-US" sz="3600"/>
          </a:p>
        </p:txBody>
      </p:sp>
      <p:sp>
        <p:nvSpPr>
          <p:cNvPr id="12" name="TextBox 11"/>
          <p:cNvSpPr txBox="1"/>
          <p:nvPr/>
        </p:nvSpPr>
        <p:spPr>
          <a:xfrm>
            <a:off x="416475" y="2971800"/>
            <a:ext cx="84586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err="1" smtClean="0"/>
              <a:t>Phlegon</a:t>
            </a:r>
            <a:r>
              <a:rPr lang="en-US" sz="3000" smtClean="0"/>
              <a:t> </a:t>
            </a:r>
            <a:r>
              <a:rPr lang="en-US" sz="3000"/>
              <a:t>– Freed slave who wrote history</a:t>
            </a:r>
          </a:p>
          <a:p>
            <a:r>
              <a:rPr lang="en-US" sz="3000" err="1"/>
              <a:t>Thallus</a:t>
            </a:r>
            <a:r>
              <a:rPr lang="en-US" sz="3000"/>
              <a:t> – First century historian</a:t>
            </a:r>
          </a:p>
          <a:p>
            <a:r>
              <a:rPr lang="en-US" sz="3000" err="1"/>
              <a:t>Seutonius</a:t>
            </a:r>
            <a:r>
              <a:rPr lang="en-US" sz="3000"/>
              <a:t> – Roman historian</a:t>
            </a:r>
          </a:p>
          <a:p>
            <a:r>
              <a:rPr lang="en-US" sz="3000"/>
              <a:t>Lucian – Greek satirist</a:t>
            </a:r>
          </a:p>
          <a:p>
            <a:r>
              <a:rPr lang="en-US" sz="3000" err="1"/>
              <a:t>Celsus</a:t>
            </a:r>
            <a:r>
              <a:rPr lang="en-US" sz="3000"/>
              <a:t> – Roman philosopher</a:t>
            </a:r>
          </a:p>
          <a:p>
            <a:r>
              <a:rPr lang="en-US" sz="3000"/>
              <a:t>Mara Bar-</a:t>
            </a:r>
            <a:r>
              <a:rPr lang="en-US" sz="3000" err="1"/>
              <a:t>Serapion</a:t>
            </a:r>
            <a:r>
              <a:rPr lang="en-US" sz="3000"/>
              <a:t> – Private citizen writing to his son</a:t>
            </a:r>
          </a:p>
          <a:p>
            <a:r>
              <a:rPr lang="en-US" sz="3000"/>
              <a:t>Talmud – Jewish scripture</a:t>
            </a:r>
          </a:p>
        </p:txBody>
      </p:sp>
    </p:spTree>
    <p:extLst>
      <p:ext uri="{BB962C8B-B14F-4D97-AF65-F5344CB8AC3E}">
        <p14:creationId xmlns:p14="http://schemas.microsoft.com/office/powerpoint/2010/main" val="59023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05400"/>
            <a:ext cx="975697" cy="160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761" y="311169"/>
            <a:ext cx="127819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751" y="1929845"/>
            <a:ext cx="1138869" cy="152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685" y="311177"/>
            <a:ext cx="1150471" cy="15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009" y="1929845"/>
            <a:ext cx="1164123" cy="149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92" y="3525434"/>
            <a:ext cx="975195" cy="144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504" y="3525433"/>
            <a:ext cx="1381125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7505" y="5107168"/>
            <a:ext cx="1425251" cy="16076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" y="378506"/>
            <a:ext cx="880711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Jesus lived during the time of Tiberius Caesar.</a:t>
            </a:r>
          </a:p>
          <a:p>
            <a:r>
              <a:rPr lang="en-US" sz="3000" dirty="0"/>
              <a:t>He lived a virtuous life.</a:t>
            </a:r>
          </a:p>
          <a:p>
            <a:r>
              <a:rPr lang="en-US" sz="3000" dirty="0"/>
              <a:t>He was a wonder-worker.</a:t>
            </a:r>
          </a:p>
          <a:p>
            <a:r>
              <a:rPr lang="en-US" sz="3000" dirty="0"/>
              <a:t>He had a brother named James.</a:t>
            </a:r>
          </a:p>
          <a:p>
            <a:r>
              <a:rPr lang="en-US" sz="3000" dirty="0"/>
              <a:t>He was acclaimed to be the Messiah</a:t>
            </a:r>
            <a:r>
              <a:rPr lang="en-US" sz="3000" dirty="0" smtClean="0"/>
              <a:t>.</a:t>
            </a:r>
          </a:p>
          <a:p>
            <a:r>
              <a:rPr lang="en-US" sz="3000" dirty="0"/>
              <a:t>He was crucified under Pontius Pilate.</a:t>
            </a:r>
          </a:p>
          <a:p>
            <a:r>
              <a:rPr lang="en-US" sz="3000" dirty="0"/>
              <a:t>He was crucified on the eve of the Jewish Passover.</a:t>
            </a:r>
          </a:p>
          <a:p>
            <a:r>
              <a:rPr lang="en-US" sz="3000" dirty="0"/>
              <a:t>Darkness and an earthquake occurred when he died.</a:t>
            </a:r>
          </a:p>
          <a:p>
            <a:r>
              <a:rPr lang="en-US" sz="3000" dirty="0"/>
              <a:t>His disciples believed he rose from the dead</a:t>
            </a:r>
            <a:r>
              <a:rPr lang="en-US" sz="3000" dirty="0" smtClean="0"/>
              <a:t>.</a:t>
            </a:r>
          </a:p>
          <a:p>
            <a:r>
              <a:rPr lang="en-US" sz="3000" dirty="0"/>
              <a:t>His disciples were willing to die for their belief.</a:t>
            </a:r>
          </a:p>
          <a:p>
            <a:r>
              <a:rPr lang="en-US" sz="3000" dirty="0"/>
              <a:t>Christianity spread rapidly as far as Rome.</a:t>
            </a:r>
          </a:p>
          <a:p>
            <a:pPr marL="463550" indent="-463550"/>
            <a:r>
              <a:rPr lang="en-US" sz="3000" dirty="0"/>
              <a:t>His disciples denied the Roman gods and worshiped Jesus as God</a:t>
            </a:r>
            <a:r>
              <a:rPr lang="en-US" sz="3000" dirty="0" smtClean="0"/>
              <a:t>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1000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858925"/>
            <a:ext cx="2819400" cy="4111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5751" y="238079"/>
            <a:ext cx="81031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Supporting </a:t>
            </a:r>
            <a:r>
              <a:rPr lang="en-US" sz="4000" smtClean="0"/>
              <a:t>Evidence Outside the Bible</a:t>
            </a:r>
          </a:p>
          <a:p>
            <a:pPr algn="ctr"/>
            <a:r>
              <a:rPr lang="en-US" sz="3600" smtClean="0"/>
              <a:t>Archaeology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828800"/>
            <a:ext cx="3124200" cy="417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837586"/>
            <a:ext cx="6629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“In extraordinary ways, modern </a:t>
            </a:r>
            <a:r>
              <a:rPr lang="en-US" sz="3200">
                <a:solidFill>
                  <a:srgbClr val="FF0000"/>
                </a:solidFill>
              </a:rPr>
              <a:t>archaeology has affirmed the historical core of the Old and New </a:t>
            </a:r>
            <a:r>
              <a:rPr lang="en-US" sz="3200" smtClean="0">
                <a:solidFill>
                  <a:srgbClr val="FF0000"/>
                </a:solidFill>
              </a:rPr>
              <a:t>Testaments</a:t>
            </a:r>
            <a:r>
              <a:rPr lang="en-US" sz="3200" smtClean="0"/>
              <a:t>, corroborating </a:t>
            </a:r>
            <a:r>
              <a:rPr lang="en-US" sz="3200"/>
              <a:t>key portions of the stories of Israel’s patriarchs, the Exodus, the Davidic monarchy, and the life and times of Jesus.”</a:t>
            </a:r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381000" y="5066415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Jeffery </a:t>
            </a:r>
            <a:r>
              <a:rPr lang="en-US" sz="2400" err="1"/>
              <a:t>Sheler</a:t>
            </a:r>
            <a:r>
              <a:rPr lang="en-US" sz="2400"/>
              <a:t>, “Is the </a:t>
            </a:r>
            <a:r>
              <a:rPr lang="en-US" sz="2400" smtClean="0"/>
              <a:t>Bible True?”</a:t>
            </a:r>
            <a:endParaRPr lang="en-US" sz="2400"/>
          </a:p>
          <a:p>
            <a:r>
              <a:rPr lang="en-US" sz="2400" i="1"/>
              <a:t>US News &amp; World Report</a:t>
            </a:r>
            <a:r>
              <a:rPr lang="en-US" sz="2400"/>
              <a:t>, October 25, 1999, 52.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2881"/>
            <a:ext cx="3572654" cy="469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8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9543" cy="6866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855" y="1196442"/>
            <a:ext cx="1150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138" indent="-592138">
              <a:buAutoNum type="arabicPeriod"/>
            </a:pPr>
            <a:r>
              <a:rPr lang="en-US" sz="3400" smtClean="0"/>
              <a:t>Many </a:t>
            </a:r>
            <a:r>
              <a:rPr lang="en-US" sz="3400"/>
              <a:t>early copies give us confidence that our New Testament </a:t>
            </a:r>
            <a:r>
              <a:rPr lang="en-US" sz="3400" smtClean="0"/>
              <a:t>is an accurate copy of the original documents.</a:t>
            </a:r>
          </a:p>
          <a:p>
            <a:pPr marL="592138" indent="-592138">
              <a:buAutoNum type="arabicPeriod"/>
            </a:pPr>
            <a:endParaRPr lang="en-US" sz="1000" smtClean="0"/>
          </a:p>
          <a:p>
            <a:pPr marL="581011" lvl="0" indent="-581011">
              <a:buFont typeface="+mj-lt"/>
              <a:buAutoNum type="arabicPeriod" startAt="2"/>
            </a:pPr>
            <a:r>
              <a:rPr lang="en-US" sz="3400"/>
              <a:t>Early testimony with demonstrated accuracy and honesty, supported by external sources, provides confidence the accounts are historically true</a:t>
            </a:r>
            <a:r>
              <a:rPr lang="en-US" sz="340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4071" y="427001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/>
              <a:t>Summary So Far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8478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85653"/>
            <a:ext cx="4314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Clark H. </a:t>
            </a:r>
            <a:r>
              <a:rPr lang="en-US" sz="2400" smtClean="0"/>
              <a:t>Pinnock</a:t>
            </a:r>
          </a:p>
          <a:p>
            <a:pPr algn="ctr"/>
            <a:r>
              <a:rPr lang="en-US" sz="2400" smtClean="0"/>
              <a:t>1937-2010</a:t>
            </a:r>
            <a:endParaRPr lang="en-US" sz="2400"/>
          </a:p>
          <a:p>
            <a:pPr algn="ctr"/>
            <a:r>
              <a:rPr lang="en-US" sz="2400" smtClean="0"/>
              <a:t>Professor, Systematic Theology</a:t>
            </a:r>
          </a:p>
          <a:p>
            <a:pPr algn="ctr"/>
            <a:r>
              <a:rPr lang="en-US" sz="2400" smtClean="0"/>
              <a:t>McMaster </a:t>
            </a:r>
            <a:r>
              <a:rPr lang="en-US" sz="2400"/>
              <a:t>Divinity College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0796" y="796522"/>
            <a:ext cx="67522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“ There exists no document from the ancient world witnessed by so excellent a set of textual and historical testimonies....  An honest [person] cannot dismiss a source of this kind.  </a:t>
            </a:r>
            <a:r>
              <a:rPr lang="en-US" sz="3200">
                <a:solidFill>
                  <a:srgbClr val="FF0000"/>
                </a:solidFill>
              </a:rPr>
              <a:t>Skepticism</a:t>
            </a:r>
            <a:r>
              <a:rPr lang="en-US" sz="3200"/>
              <a:t> regarding the historical credentials of Christianity </a:t>
            </a:r>
            <a:r>
              <a:rPr lang="en-US" sz="3200">
                <a:solidFill>
                  <a:srgbClr val="FF0000"/>
                </a:solidFill>
              </a:rPr>
              <a:t>is based on an irrational [anti-supernatural] bias</a:t>
            </a:r>
            <a:r>
              <a:rPr lang="en-US" sz="3200"/>
              <a:t>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297602"/>
            <a:ext cx="3692592" cy="4099650"/>
          </a:xfrm>
          <a:prstGeom prst="rect">
            <a:avLst/>
          </a:prstGeom>
          <a:effectLst>
            <a:outerShdw blurRad="254000" dist="50800" dir="12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44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15892" y="1614010"/>
            <a:ext cx="7417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“</a:t>
            </a:r>
            <a:r>
              <a:rPr lang="en-US" sz="3200"/>
              <a:t>But if we admit God, must we admit miracles?  Indeed, indeed, you have no security against it.  That is the bargain.”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899" y="4791966"/>
            <a:ext cx="3352800" cy="954107"/>
          </a:xfrm>
          <a:prstGeom prst="rect">
            <a:avLst/>
          </a:prstGeom>
          <a:noFill/>
          <a:effectLst>
            <a:outerShdw blurRad="254000" dist="190500" dir="1200000" algn="ctr" rotWithShape="0">
              <a:srgbClr val="000000">
                <a:alpha val="37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C. S. Lewis</a:t>
            </a:r>
          </a:p>
          <a:p>
            <a:pPr algn="ctr"/>
            <a:r>
              <a:rPr lang="en-US" sz="2800" i="1" smtClean="0">
                <a:solidFill>
                  <a:prstClr val="black"/>
                </a:solidFill>
              </a:rPr>
              <a:t>Miracles </a:t>
            </a:r>
            <a:endParaRPr lang="en-US" sz="2800" i="1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74" y="280909"/>
            <a:ext cx="3271850" cy="4462439"/>
          </a:xfrm>
          <a:prstGeom prst="rect">
            <a:avLst/>
          </a:prstGeom>
          <a:effectLst>
            <a:outerShdw blurRad="254000" dist="190500" dir="1200000" algn="ctr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41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009900" cy="4057651"/>
          </a:xfrm>
          <a:prstGeom prst="rect">
            <a:avLst/>
          </a:prstGeom>
          <a:noFill/>
          <a:ln>
            <a:noFill/>
          </a:ln>
          <a:effectLst>
            <a:outerShdw blurRad="254000" dist="190500" dir="12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45720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David Hume</a:t>
            </a:r>
          </a:p>
          <a:p>
            <a:pPr algn="ctr"/>
            <a:r>
              <a:rPr lang="en-US" sz="2400"/>
              <a:t>1711-1776</a:t>
            </a:r>
          </a:p>
          <a:p>
            <a:pPr algn="ctr"/>
            <a:r>
              <a:rPr lang="en-US" sz="2400"/>
              <a:t>Scottish Naturalist</a:t>
            </a:r>
          </a:p>
          <a:p>
            <a:pPr algn="ctr"/>
            <a:r>
              <a:rPr lang="en-US" sz="2400"/>
              <a:t>Philosopher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15918" y="1524000"/>
            <a:ext cx="746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“The overwhelming majority of people in human history have never witnessed a miracle.  This amounts to proof that miracles don’t happen.”</a:t>
            </a:r>
          </a:p>
        </p:txBody>
      </p:sp>
    </p:spTree>
    <p:extLst>
      <p:ext uri="{BB962C8B-B14F-4D97-AF65-F5344CB8AC3E}">
        <p14:creationId xmlns:p14="http://schemas.microsoft.com/office/powerpoint/2010/main" val="5941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84248" y="2386166"/>
            <a:ext cx="9525000" cy="3302756"/>
            <a:chOff x="1066800" y="1968495"/>
            <a:chExt cx="10210800" cy="3302756"/>
          </a:xfrm>
        </p:grpSpPr>
        <p:sp>
          <p:nvSpPr>
            <p:cNvPr id="9" name="TextBox 8"/>
            <p:cNvSpPr txBox="1"/>
            <p:nvPr/>
          </p:nvSpPr>
          <p:spPr>
            <a:xfrm>
              <a:off x="1066800" y="1968495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7/07/24    The Nature of Truth:  What is Truth?</a:t>
              </a:r>
              <a:endParaRPr lang="en-US" sz="3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66800" y="2518247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7/14/24    The Evidence for the Existence of God</a:t>
              </a:r>
              <a:endParaRPr lang="en-US" sz="3000" i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6800" y="3067999"/>
              <a:ext cx="10210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7/21/24    The Historical Reliability of the New Testament</a:t>
              </a:r>
              <a:endParaRPr lang="en-US" sz="3000" i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66800" y="3617751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7/28/24    The Evidence for the Resurrection</a:t>
              </a:r>
              <a:endParaRPr lang="en-US" sz="3000" i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6800" y="4167503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8/04/24    How Do We Know the Bible is God’s Word?</a:t>
              </a:r>
              <a:endParaRPr lang="en-US" sz="3000" i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6800" y="4717253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8/11/24    Why God Allows Evil</a:t>
              </a:r>
              <a:endParaRPr lang="en-US" sz="3000" i="1" dirty="0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853440" y="1600775"/>
            <a:ext cx="1066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631620" y="115707"/>
            <a:ext cx="6989720" cy="1769715"/>
            <a:chOff x="3352800" y="149776"/>
            <a:chExt cx="6989720" cy="1769715"/>
          </a:xfrm>
        </p:grpSpPr>
        <p:sp>
          <p:nvSpPr>
            <p:cNvPr id="17" name="TextBox 16"/>
            <p:cNvSpPr txBox="1"/>
            <p:nvPr/>
          </p:nvSpPr>
          <p:spPr>
            <a:xfrm>
              <a:off x="6019800" y="914400"/>
              <a:ext cx="4322720" cy="6309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3300" b="1" dirty="0">
                  <a:latin typeface="Palatino"/>
                  <a:cs typeface="Palatino"/>
                </a:rPr>
                <a:t>On</a:t>
              </a:r>
              <a:r>
                <a:rPr lang="en-US" sz="4000" b="1" dirty="0">
                  <a:latin typeface="Palatino"/>
                  <a:cs typeface="Palatino"/>
                </a:rPr>
                <a:t> </a:t>
              </a:r>
              <a:r>
                <a:rPr lang="en-US" sz="4100" b="1" i="1" dirty="0">
                  <a:latin typeface="Palatino"/>
                  <a:cs typeface="Palatino"/>
                </a:rPr>
                <a:t>Solid Ground</a:t>
              </a:r>
              <a:endParaRPr lang="en-US" sz="4100" i="1" dirty="0">
                <a:latin typeface="Snell Roundhand"/>
                <a:cs typeface="Snell Roundhand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52800" y="149776"/>
              <a:ext cx="3276600" cy="176971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1500" dirty="0">
                  <a:latin typeface="Edwardian Script ITC"/>
                  <a:cs typeface="Edwardian Script ITC"/>
                </a:rPr>
                <a:t>Faith</a:t>
              </a:r>
              <a:endParaRPr lang="en-US" sz="16600" dirty="0">
                <a:latin typeface="Edwardian Script ITC"/>
                <a:cs typeface="Edwardian Script ITC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682852" y="1675682"/>
            <a:ext cx="488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gregenos.org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/hillside/</a:t>
            </a:r>
          </a:p>
        </p:txBody>
      </p:sp>
    </p:spTree>
    <p:extLst>
      <p:ext uri="{BB962C8B-B14F-4D97-AF65-F5344CB8AC3E}">
        <p14:creationId xmlns:p14="http://schemas.microsoft.com/office/powerpoint/2010/main" val="1237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7000" y="1884149"/>
            <a:ext cx="7249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“</a:t>
            </a:r>
            <a:r>
              <a:rPr lang="en-US" sz="3200">
                <a:solidFill>
                  <a:srgbClr val="FF0000"/>
                </a:solidFill>
              </a:rPr>
              <a:t>Hundreds of millions </a:t>
            </a:r>
            <a:r>
              <a:rPr lang="en-US" sz="3200"/>
              <a:t>of people alive today claim that they have </a:t>
            </a:r>
            <a:r>
              <a:rPr lang="en-US" sz="3200">
                <a:solidFill>
                  <a:srgbClr val="FF0000"/>
                </a:solidFill>
              </a:rPr>
              <a:t>witnessed</a:t>
            </a:r>
            <a:r>
              <a:rPr lang="en-US" sz="3200"/>
              <a:t> or </a:t>
            </a:r>
            <a:r>
              <a:rPr lang="en-US" sz="3200">
                <a:solidFill>
                  <a:srgbClr val="FF0000"/>
                </a:solidFill>
              </a:rPr>
              <a:t>experienced</a:t>
            </a:r>
            <a:r>
              <a:rPr lang="en-US" sz="3200"/>
              <a:t> miraculous healings.”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" y="5629275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Craig Keener</a:t>
            </a:r>
          </a:p>
          <a:p>
            <a:pPr algn="ctr"/>
            <a:r>
              <a:rPr lang="en-US" sz="2400" smtClean="0"/>
              <a:t>New Testament Scholar  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5029200" y="457200"/>
            <a:ext cx="5452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/>
              <a:t>Hume was Wrong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3581400" cy="5448300"/>
          </a:xfrm>
          <a:prstGeom prst="rect">
            <a:avLst/>
          </a:prstGeom>
          <a:effectLst>
            <a:outerShdw blurRad="254000" dist="190500" dir="12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959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3581400" cy="5448300"/>
          </a:xfrm>
          <a:prstGeom prst="rect">
            <a:avLst/>
          </a:prstGeom>
          <a:effectLst>
            <a:outerShdw blurRad="254000" dist="190500" dir="12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01844" y="1122224"/>
            <a:ext cx="758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“The assumption that supra-human activity is impossible is an </a:t>
            </a:r>
            <a:r>
              <a:rPr lang="en-US" sz="3200">
                <a:solidFill>
                  <a:srgbClr val="FF0000"/>
                </a:solidFill>
              </a:rPr>
              <a:t>interpretive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grid</a:t>
            </a:r>
            <a:r>
              <a:rPr lang="en-US" sz="3200"/>
              <a:t>, not a demonstrated fact.”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01844" y="3048000"/>
            <a:ext cx="7451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“Supernatural explanations should be welcome on the scholarly table along with other explanations.”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" y="5629275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Craig Keener</a:t>
            </a:r>
          </a:p>
          <a:p>
            <a:pPr algn="ctr"/>
            <a:r>
              <a:rPr lang="en-US" sz="2400" smtClean="0"/>
              <a:t>New Testament Scholar 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5947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n Solo Enhanced Audio 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3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84248" y="2386166"/>
            <a:ext cx="9525000" cy="3302756"/>
            <a:chOff x="1066800" y="1968495"/>
            <a:chExt cx="10210800" cy="3302756"/>
          </a:xfrm>
        </p:grpSpPr>
        <p:sp>
          <p:nvSpPr>
            <p:cNvPr id="9" name="TextBox 8"/>
            <p:cNvSpPr txBox="1"/>
            <p:nvPr/>
          </p:nvSpPr>
          <p:spPr>
            <a:xfrm>
              <a:off x="1066800" y="1968495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7/07/24    The Nature of Truth:  What is Truth?</a:t>
              </a:r>
              <a:endParaRPr lang="en-US" sz="3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66800" y="2518247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7/14/24    The Evidence for the Existence of God</a:t>
              </a:r>
              <a:endParaRPr lang="en-US" sz="3000" i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6800" y="3067999"/>
              <a:ext cx="10210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7/21/24    The Historical Reliability of the New Testament</a:t>
              </a:r>
              <a:endParaRPr lang="en-US" sz="3000" i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66800" y="3617751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7/28/24    The Evidence for the Resurrection</a:t>
              </a:r>
              <a:endParaRPr lang="en-US" sz="3000" i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6800" y="4167503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8/04/24    How Do We Know the Bible is God’s Word?</a:t>
              </a:r>
              <a:endParaRPr lang="en-US" sz="3000" i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6800" y="4717253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8/11/24    Why God Allows Evil</a:t>
              </a:r>
              <a:endParaRPr lang="en-US" sz="3000" i="1" dirty="0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853440" y="1600775"/>
            <a:ext cx="1066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631620" y="115707"/>
            <a:ext cx="6989720" cy="1769715"/>
            <a:chOff x="3352800" y="149776"/>
            <a:chExt cx="6989720" cy="1769715"/>
          </a:xfrm>
        </p:grpSpPr>
        <p:sp>
          <p:nvSpPr>
            <p:cNvPr id="17" name="TextBox 16"/>
            <p:cNvSpPr txBox="1"/>
            <p:nvPr/>
          </p:nvSpPr>
          <p:spPr>
            <a:xfrm>
              <a:off x="6019800" y="914400"/>
              <a:ext cx="4322720" cy="6309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3300" b="1" dirty="0">
                  <a:latin typeface="Palatino"/>
                  <a:cs typeface="Palatino"/>
                </a:rPr>
                <a:t>On</a:t>
              </a:r>
              <a:r>
                <a:rPr lang="en-US" sz="4000" b="1" dirty="0">
                  <a:latin typeface="Palatino"/>
                  <a:cs typeface="Palatino"/>
                </a:rPr>
                <a:t> </a:t>
              </a:r>
              <a:r>
                <a:rPr lang="en-US" sz="4100" b="1" i="1" dirty="0">
                  <a:latin typeface="Palatino"/>
                  <a:cs typeface="Palatino"/>
                </a:rPr>
                <a:t>Solid Ground</a:t>
              </a:r>
              <a:endParaRPr lang="en-US" sz="4100" i="1" dirty="0">
                <a:latin typeface="Snell Roundhand"/>
                <a:cs typeface="Snell Roundhand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52800" y="149776"/>
              <a:ext cx="3276600" cy="176971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1500" dirty="0">
                  <a:latin typeface="Edwardian Script ITC"/>
                  <a:cs typeface="Edwardian Script ITC"/>
                </a:rPr>
                <a:t>Faith</a:t>
              </a:r>
              <a:endParaRPr lang="en-US" sz="16600" dirty="0">
                <a:latin typeface="Edwardian Script ITC"/>
                <a:cs typeface="Edwardian Script ITC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682852" y="1675682"/>
            <a:ext cx="488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gregenos.org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/hillside/</a:t>
            </a:r>
          </a:p>
        </p:txBody>
      </p:sp>
    </p:spTree>
    <p:extLst>
      <p:ext uri="{BB962C8B-B14F-4D97-AF65-F5344CB8AC3E}">
        <p14:creationId xmlns:p14="http://schemas.microsoft.com/office/powerpoint/2010/main" val="15639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9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" y="914400"/>
            <a:ext cx="1059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</a:rPr>
              <a:t>The Historical Reliability of the New Testament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9543" cy="68666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0407" y="280855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Two Questions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773215" y="1407833"/>
            <a:ext cx="106938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138" indent="-592138"/>
            <a:r>
              <a:rPr lang="en-US" sz="3400" dirty="0" smtClean="0"/>
              <a:t>1.  Is our New Testament an accurate copy of the original documents?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3215" y="2596366"/>
            <a:ext cx="96667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2.  Did the original documents tell the truth?</a:t>
            </a:r>
          </a:p>
        </p:txBody>
      </p:sp>
    </p:spTree>
    <p:extLst>
      <p:ext uri="{BB962C8B-B14F-4D97-AF65-F5344CB8AC3E}">
        <p14:creationId xmlns:p14="http://schemas.microsoft.com/office/powerpoint/2010/main" val="39880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6793" y="363005"/>
            <a:ext cx="5028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Original Documents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6793" y="1177069"/>
            <a:ext cx="2935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Papyrus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6793" y="1991133"/>
            <a:ext cx="4648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Uncials, or Codex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6793" y="2805197"/>
            <a:ext cx="3276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Minuscules</a:t>
            </a:r>
            <a:endParaRPr lang="en-US" sz="4400"/>
          </a:p>
        </p:txBody>
      </p:sp>
      <p:sp>
        <p:nvSpPr>
          <p:cNvPr id="7" name="TextBox 6"/>
          <p:cNvSpPr txBox="1"/>
          <p:nvPr/>
        </p:nvSpPr>
        <p:spPr>
          <a:xfrm>
            <a:off x="1056793" y="3644429"/>
            <a:ext cx="3987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Printed Bibles</a:t>
            </a:r>
          </a:p>
        </p:txBody>
      </p:sp>
      <p:sp>
        <p:nvSpPr>
          <p:cNvPr id="13" name="Curved Right Arrow 12"/>
          <p:cNvSpPr/>
          <p:nvPr/>
        </p:nvSpPr>
        <p:spPr>
          <a:xfrm>
            <a:off x="595263" y="3225778"/>
            <a:ext cx="436126" cy="865156"/>
          </a:xfrm>
          <a:prstGeom prst="curvedRightArrow">
            <a:avLst>
              <a:gd name="adj1" fmla="val 25000"/>
              <a:gd name="adj2" fmla="val 50000"/>
              <a:gd name="adj3" fmla="val 3643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22" y="509672"/>
            <a:ext cx="2747829" cy="30625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822" y="343102"/>
            <a:ext cx="3546571" cy="32068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3960" y="1841486"/>
            <a:ext cx="3204136" cy="3667162"/>
          </a:xfrm>
          <a:prstGeom prst="rect">
            <a:avLst/>
          </a:prstGeom>
        </p:spPr>
      </p:pic>
      <p:sp>
        <p:nvSpPr>
          <p:cNvPr id="18" name="Curved Right Arrow 17"/>
          <p:cNvSpPr/>
          <p:nvPr/>
        </p:nvSpPr>
        <p:spPr>
          <a:xfrm>
            <a:off x="620667" y="632304"/>
            <a:ext cx="436126" cy="865156"/>
          </a:xfrm>
          <a:prstGeom prst="curvedRightArrow">
            <a:avLst>
              <a:gd name="adj1" fmla="val 25000"/>
              <a:gd name="adj2" fmla="val 50000"/>
              <a:gd name="adj3" fmla="val 3643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9" name="Curved Right Arrow 18"/>
          <p:cNvSpPr/>
          <p:nvPr/>
        </p:nvSpPr>
        <p:spPr>
          <a:xfrm>
            <a:off x="595263" y="1497460"/>
            <a:ext cx="436126" cy="865156"/>
          </a:xfrm>
          <a:prstGeom prst="curvedRightArrow">
            <a:avLst>
              <a:gd name="adj1" fmla="val 25000"/>
              <a:gd name="adj2" fmla="val 50000"/>
              <a:gd name="adj3" fmla="val 3643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0" name="Curved Right Arrow 19"/>
          <p:cNvSpPr/>
          <p:nvPr/>
        </p:nvSpPr>
        <p:spPr>
          <a:xfrm>
            <a:off x="579905" y="2335452"/>
            <a:ext cx="436126" cy="865156"/>
          </a:xfrm>
          <a:prstGeom prst="curvedRightArrow">
            <a:avLst>
              <a:gd name="adj1" fmla="val 25000"/>
              <a:gd name="adj2" fmla="val 50000"/>
              <a:gd name="adj3" fmla="val 3643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0" y="4664709"/>
            <a:ext cx="8686800" cy="201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6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3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6793" y="1177069"/>
            <a:ext cx="2935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Papyrus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6793" y="1991133"/>
            <a:ext cx="4648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Uncials, or Codex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6793" y="2805197"/>
            <a:ext cx="3276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err="1" smtClean="0"/>
              <a:t>Minuscules</a:t>
            </a:r>
            <a:endParaRPr lang="en-US" sz="4400"/>
          </a:p>
        </p:txBody>
      </p:sp>
      <p:sp>
        <p:nvSpPr>
          <p:cNvPr id="7" name="TextBox 6"/>
          <p:cNvSpPr txBox="1"/>
          <p:nvPr/>
        </p:nvSpPr>
        <p:spPr>
          <a:xfrm>
            <a:off x="1056793" y="3644429"/>
            <a:ext cx="3987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Printed Bibles</a:t>
            </a:r>
          </a:p>
        </p:txBody>
      </p:sp>
      <p:sp>
        <p:nvSpPr>
          <p:cNvPr id="13" name="Curved Right Arrow 12"/>
          <p:cNvSpPr/>
          <p:nvPr/>
        </p:nvSpPr>
        <p:spPr>
          <a:xfrm>
            <a:off x="595263" y="3225778"/>
            <a:ext cx="436126" cy="865156"/>
          </a:xfrm>
          <a:prstGeom prst="curvedRightArrow">
            <a:avLst>
              <a:gd name="adj1" fmla="val 25000"/>
              <a:gd name="adj2" fmla="val 50000"/>
              <a:gd name="adj3" fmla="val 3643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522" y="509672"/>
            <a:ext cx="2747829" cy="30625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822" y="343102"/>
            <a:ext cx="3546571" cy="32068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960" y="1841486"/>
            <a:ext cx="3204136" cy="3667162"/>
          </a:xfrm>
          <a:prstGeom prst="rect">
            <a:avLst/>
          </a:prstGeom>
        </p:spPr>
      </p:pic>
      <p:sp>
        <p:nvSpPr>
          <p:cNvPr id="19" name="Curved Right Arrow 18"/>
          <p:cNvSpPr/>
          <p:nvPr/>
        </p:nvSpPr>
        <p:spPr>
          <a:xfrm>
            <a:off x="595263" y="1497460"/>
            <a:ext cx="436126" cy="865156"/>
          </a:xfrm>
          <a:prstGeom prst="curvedRightArrow">
            <a:avLst>
              <a:gd name="adj1" fmla="val 25000"/>
              <a:gd name="adj2" fmla="val 50000"/>
              <a:gd name="adj3" fmla="val 3643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0" name="Curved Right Arrow 19"/>
          <p:cNvSpPr/>
          <p:nvPr/>
        </p:nvSpPr>
        <p:spPr>
          <a:xfrm>
            <a:off x="579905" y="2335452"/>
            <a:ext cx="436126" cy="865156"/>
          </a:xfrm>
          <a:prstGeom prst="curvedRightArrow">
            <a:avLst>
              <a:gd name="adj1" fmla="val 25000"/>
              <a:gd name="adj2" fmla="val 50000"/>
              <a:gd name="adj3" fmla="val 3643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664709"/>
            <a:ext cx="8686800" cy="201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2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3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074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52" y="15801"/>
            <a:ext cx="2325717" cy="3260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265" y="275238"/>
            <a:ext cx="2667000" cy="24976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7652" y="3292401"/>
            <a:ext cx="2325717" cy="10156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err="1">
                <a:solidFill>
                  <a:schemeClr val="bg1"/>
                </a:solidFill>
              </a:rPr>
              <a:t>Constantin</a:t>
            </a:r>
            <a:r>
              <a:rPr lang="en-US" sz="2000">
                <a:solidFill>
                  <a:schemeClr val="bg1"/>
                </a:solidFill>
              </a:rPr>
              <a:t> von </a:t>
            </a:r>
            <a:r>
              <a:rPr lang="en-US" sz="2000" err="1">
                <a:solidFill>
                  <a:schemeClr val="bg1"/>
                </a:solidFill>
              </a:rPr>
              <a:t>Tischendorf</a:t>
            </a:r>
            <a:r>
              <a:rPr lang="en-US" sz="200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000">
                <a:solidFill>
                  <a:schemeClr val="bg1"/>
                </a:solidFill>
              </a:rPr>
              <a:t>1815-1874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0162" y="877741"/>
            <a:ext cx="51389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Codex </a:t>
            </a:r>
            <a:r>
              <a:rPr lang="en-US" sz="3600" err="1"/>
              <a:t>Sinaiticus</a:t>
            </a:r>
            <a:r>
              <a:rPr lang="en-US" sz="3600"/>
              <a:t>  A.D. 350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9525000" y="140133"/>
            <a:ext cx="16441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1859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4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15266</TotalTime>
  <Words>1680</Words>
  <Application>Microsoft Macintosh PowerPoint</Application>
  <PresentationFormat>Widescreen</PresentationFormat>
  <Paragraphs>235</Paragraphs>
  <Slides>45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Calibri</vt:lpstr>
      <vt:lpstr>Edwardian Script ITC</vt:lpstr>
      <vt:lpstr>Mangal</vt:lpstr>
      <vt:lpstr>Palatino</vt:lpstr>
      <vt:lpstr>Snell Roundhand</vt:lpstr>
      <vt:lpstr>Times New Roman</vt:lpstr>
      <vt:lpstr>Wingdings</vt:lpstr>
      <vt:lpstr>Arial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Applied Materials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Enos</dc:creator>
  <cp:lastModifiedBy>Microsoft Office User</cp:lastModifiedBy>
  <cp:revision>551</cp:revision>
  <dcterms:created xsi:type="dcterms:W3CDTF">2015-08-31T04:00:31Z</dcterms:created>
  <dcterms:modified xsi:type="dcterms:W3CDTF">2024-06-05T00:42:33Z</dcterms:modified>
</cp:coreProperties>
</file>