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667" r:id="rId3"/>
    <p:sldId id="688" r:id="rId4"/>
    <p:sldId id="693" r:id="rId5"/>
    <p:sldId id="685" r:id="rId6"/>
    <p:sldId id="669" r:id="rId7"/>
    <p:sldId id="631" r:id="rId8"/>
    <p:sldId id="691" r:id="rId9"/>
    <p:sldId id="675" r:id="rId10"/>
    <p:sldId id="646" r:id="rId11"/>
    <p:sldId id="648" r:id="rId12"/>
    <p:sldId id="634" r:id="rId13"/>
    <p:sldId id="676" r:id="rId14"/>
    <p:sldId id="677" r:id="rId15"/>
    <p:sldId id="636" r:id="rId16"/>
    <p:sldId id="659" r:id="rId17"/>
    <p:sldId id="660" r:id="rId18"/>
    <p:sldId id="661" r:id="rId19"/>
    <p:sldId id="662" r:id="rId20"/>
    <p:sldId id="663" r:id="rId21"/>
    <p:sldId id="664" r:id="rId22"/>
    <p:sldId id="665" r:id="rId23"/>
    <p:sldId id="670" r:id="rId24"/>
    <p:sldId id="672" r:id="rId25"/>
    <p:sldId id="639" r:id="rId26"/>
    <p:sldId id="673" r:id="rId27"/>
    <p:sldId id="637" r:id="rId28"/>
    <p:sldId id="674" r:id="rId29"/>
    <p:sldId id="656" r:id="rId30"/>
    <p:sldId id="645" r:id="rId31"/>
    <p:sldId id="655" r:id="rId32"/>
    <p:sldId id="678" r:id="rId33"/>
    <p:sldId id="638" r:id="rId34"/>
    <p:sldId id="666" r:id="rId35"/>
    <p:sldId id="694" r:id="rId36"/>
    <p:sldId id="684" r:id="rId3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3"/>
    <p:restoredTop sz="94186" autoAdjust="0"/>
  </p:normalViewPr>
  <p:slideViewPr>
    <p:cSldViewPr snapToObjects="1">
      <p:cViewPr>
        <p:scale>
          <a:sx n="90" d="100"/>
          <a:sy n="90" d="100"/>
        </p:scale>
        <p:origin x="144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C41D1-A7DF-264E-AF1B-05F72E096CC9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6C57C-E9C1-9648-9365-CC76630A9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4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6C57C-E9C1-9648-9365-CC76630A92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6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57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6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1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144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500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084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672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300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191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28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696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761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107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81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8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9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9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4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9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60B9-4344-4C88-8C24-F053943AE47B}" type="datetimeFigureOut">
              <a:rPr lang="en-US" smtClean="0"/>
              <a:t>6/3/24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D510-BEEF-487D-A650-6C9720057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F60B9-4344-4C88-8C24-F053943AE4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D510-BEEF-487D-A650-6C97200572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09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5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724" y="1361503"/>
            <a:ext cx="982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4000" dirty="0"/>
              <a:t>“Let your conversation be always full of grace, seasoned with salt, </a:t>
            </a:r>
            <a:r>
              <a:rPr lang="en-US" sz="4000" i="1" dirty="0">
                <a:solidFill>
                  <a:srgbClr val="FF0000"/>
                </a:solidFill>
              </a:rPr>
              <a:t>so that you may know how to answer</a:t>
            </a:r>
            <a:r>
              <a:rPr lang="en-US" sz="4000" i="1" dirty="0"/>
              <a:t> </a:t>
            </a:r>
            <a:r>
              <a:rPr lang="en-US" sz="4000" dirty="0" smtClean="0"/>
              <a:t>anyone.</a:t>
            </a:r>
            <a:r>
              <a:rPr lang="is-IS" sz="4000" dirty="0" smtClean="0"/>
              <a:t>” (</a:t>
            </a:r>
            <a:r>
              <a:rPr lang="is-IS" sz="4000" dirty="0" smtClean="0">
                <a:solidFill>
                  <a:prstClr val="black"/>
                </a:solidFill>
              </a:rPr>
              <a:t>Colossians 4:6)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Be Prepared to Give Answers</a:t>
            </a:r>
          </a:p>
        </p:txBody>
      </p:sp>
    </p:spTree>
    <p:extLst>
      <p:ext uri="{BB962C8B-B14F-4D97-AF65-F5344CB8AC3E}">
        <p14:creationId xmlns:p14="http://schemas.microsoft.com/office/powerpoint/2010/main" val="12349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513546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What is Truth?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1564246"/>
            <a:ext cx="784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</a:rPr>
              <a:t>Truth corresponds to 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reality.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Truth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is 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simply telling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it like it is.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3999" y="2921168"/>
            <a:ext cx="784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The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correspondence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view of Truth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66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513546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What is Truth?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8858" y="1386188"/>
            <a:ext cx="10654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Can we even 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know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the truth?</a:t>
            </a:r>
          </a:p>
          <a:p>
            <a:pPr marL="514350" indent="-514350">
              <a:buFontTx/>
              <a:buAutoNum type="arabicPeriod"/>
            </a:pPr>
            <a:r>
              <a:rPr lang="en-US" sz="3200" dirty="0" smtClean="0">
                <a:solidFill>
                  <a:prstClr val="black"/>
                </a:solidFill>
              </a:rPr>
              <a:t>Does </a:t>
            </a:r>
            <a:r>
              <a:rPr lang="en-US" sz="3200" dirty="0">
                <a:solidFill>
                  <a:prstClr val="black"/>
                </a:solidFill>
              </a:rPr>
              <a:t>truth depend on </a:t>
            </a:r>
            <a:r>
              <a:rPr lang="en-US" sz="3200" i="1" dirty="0">
                <a:solidFill>
                  <a:prstClr val="black"/>
                </a:solidFill>
              </a:rPr>
              <a:t>perspective</a:t>
            </a:r>
            <a:r>
              <a:rPr lang="en-US" sz="3200" dirty="0" smtClean="0">
                <a:solidFill>
                  <a:prstClr val="black"/>
                </a:solidFill>
              </a:rPr>
              <a:t>?</a:t>
            </a:r>
          </a:p>
          <a:p>
            <a:pPr marL="514350" indent="-514350">
              <a:buFontTx/>
              <a:buAutoNum type="arabicPeriod"/>
            </a:pPr>
            <a:r>
              <a:rPr lang="en-US" sz="3200" dirty="0" smtClean="0">
                <a:solidFill>
                  <a:prstClr val="black"/>
                </a:solidFill>
              </a:rPr>
              <a:t>Can </a:t>
            </a:r>
            <a:r>
              <a:rPr lang="en-US" sz="3200" dirty="0">
                <a:solidFill>
                  <a:prstClr val="black"/>
                </a:solidFill>
              </a:rPr>
              <a:t>all religions be true</a:t>
            </a:r>
            <a:r>
              <a:rPr lang="en-US" sz="3200" dirty="0" smtClean="0">
                <a:solidFill>
                  <a:prstClr val="black"/>
                </a:solidFill>
              </a:rPr>
              <a:t>?</a:t>
            </a:r>
          </a:p>
          <a:p>
            <a:pPr marL="514350" indent="-514350">
              <a:buFontTx/>
              <a:buAutoNum type="arabicPeriod"/>
            </a:pPr>
            <a:r>
              <a:rPr lang="en-US" sz="3200" dirty="0" smtClean="0">
                <a:solidFill>
                  <a:prstClr val="black"/>
                </a:solidFill>
              </a:rPr>
              <a:t>Are </a:t>
            </a:r>
            <a:r>
              <a:rPr lang="en-US" sz="3200" dirty="0">
                <a:solidFill>
                  <a:prstClr val="black"/>
                </a:solidFill>
              </a:rPr>
              <a:t>all religions on paths to the same God or ultimate truth</a:t>
            </a:r>
            <a:r>
              <a:rPr lang="en-US" sz="3200" dirty="0" smtClean="0">
                <a:solidFill>
                  <a:prstClr val="black"/>
                </a:solidFill>
              </a:rPr>
              <a:t>?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513546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Questions About Truth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858" y="1386188"/>
            <a:ext cx="10654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Can we even </a:t>
            </a:r>
            <a:r>
              <a:rPr lang="en-US" sz="3200" i="1" dirty="0"/>
              <a:t>know</a:t>
            </a:r>
            <a:r>
              <a:rPr lang="en-US" sz="3200" dirty="0"/>
              <a:t> the truth?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200" dirty="0" smtClean="0"/>
              <a:t>“There is </a:t>
            </a:r>
            <a:r>
              <a:rPr lang="en-US" sz="3200" dirty="0"/>
              <a:t>no truth.”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200" dirty="0"/>
              <a:t>“You can’t know the truth.”</a:t>
            </a:r>
          </a:p>
        </p:txBody>
      </p:sp>
    </p:spTree>
    <p:extLst>
      <p:ext uri="{BB962C8B-B14F-4D97-AF65-F5344CB8AC3E}">
        <p14:creationId xmlns:p14="http://schemas.microsoft.com/office/powerpoint/2010/main" val="13919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8" y="-18322"/>
            <a:ext cx="12197379" cy="68763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4985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Self-Defeating Statements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10" y="1748888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I guess I shouldn’t believe this. 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9" y="1113710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“Don’t believe anything you read.”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9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263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12189542" cy="6871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Self-Defeating Statements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637" y="1769256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/>
              </a:rPr>
              <a:t>W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hoever wrote this is judging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me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.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36" y="1097724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“You should not judge.”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114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9775" cy="6877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Self-Defeating Statements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637" y="1748888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Are you forcing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this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morality on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me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36" y="1077356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“You should not force your morals on others.”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7948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9775" cy="6877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Self-Defeating Statements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637" y="1748888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Is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that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true?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36" y="1077356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“There is no truth.”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13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1" y="0"/>
            <a:ext cx="12215641" cy="6886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Self-Defeating Statements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637" y="1748888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Is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this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true? If so, how can I know?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36" y="1077356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“Truth can not be known.”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6732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73" cy="6877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Self-Defeating Statements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637" y="1748888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Should I doubt that?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36" y="1077356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“You should doubt everything.”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71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356" cy="6865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304800"/>
            <a:ext cx="6989720" cy="1997977"/>
            <a:chOff x="3352800" y="149776"/>
            <a:chExt cx="6989720" cy="1997977"/>
          </a:xfrm>
        </p:grpSpPr>
        <p:sp>
          <p:nvSpPr>
            <p:cNvPr id="7" name="TextBox 6"/>
            <p:cNvSpPr txBox="1"/>
            <p:nvPr/>
          </p:nvSpPr>
          <p:spPr>
            <a:xfrm>
              <a:off x="3616240" y="1593755"/>
              <a:ext cx="6553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How We Know That Christianity Is True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19800" y="914400"/>
              <a:ext cx="4322720" cy="6309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300" b="1" dirty="0">
                  <a:latin typeface="Palatino"/>
                  <a:cs typeface="Palatino"/>
                </a:rPr>
                <a:t>On</a:t>
              </a:r>
              <a:r>
                <a:rPr lang="en-US" sz="4000" b="1" dirty="0">
                  <a:latin typeface="Palatino"/>
                  <a:cs typeface="Palatino"/>
                </a:rPr>
                <a:t> </a:t>
              </a:r>
              <a:r>
                <a:rPr lang="en-US" sz="4100" b="1" i="1" dirty="0">
                  <a:latin typeface="Palatino"/>
                  <a:cs typeface="Palatino"/>
                </a:rPr>
                <a:t>Solid Ground</a:t>
              </a:r>
              <a:endParaRPr lang="en-US" sz="4100" i="1" dirty="0">
                <a:latin typeface="Snell Roundhand"/>
                <a:cs typeface="Snell Roundhan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2800" y="149776"/>
              <a:ext cx="3276600" cy="17697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1500" dirty="0">
                  <a:latin typeface="Edwardian Script ITC"/>
                  <a:cs typeface="Edwardian Script ITC"/>
                </a:rPr>
                <a:t>Faith</a:t>
              </a:r>
              <a:endParaRPr lang="en-US" sz="16600" dirty="0">
                <a:latin typeface="Edwardian Script ITC"/>
                <a:cs typeface="Edwardian Script IT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73" cy="6877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Self-Defeating Statements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637" y="1748888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Then I suppose I can’t know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that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for sure.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36" y="1077356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“You can’t know anything for sure.”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512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73" cy="6877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Self-Defeating Statements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637" y="1748888"/>
            <a:ext cx="104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Why not?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36" y="1077356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“You can’t know for sure what happened in the past.”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6715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What We Know About Truth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287791"/>
            <a:ext cx="1082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2800" dirty="0"/>
              <a:t>T</a:t>
            </a:r>
            <a:r>
              <a:rPr lang="en-US" sz="2800" dirty="0" smtClean="0"/>
              <a:t>here</a:t>
            </a:r>
            <a:r>
              <a:rPr lang="en-US" sz="2800" dirty="0"/>
              <a:t> </a:t>
            </a:r>
            <a:r>
              <a:rPr lang="en-US" sz="2800" i="1" dirty="0"/>
              <a:t>is</a:t>
            </a:r>
            <a:r>
              <a:rPr lang="en-US" sz="2800" dirty="0"/>
              <a:t> truth; truth </a:t>
            </a:r>
            <a:r>
              <a:rPr lang="en-US" sz="2800" i="1" dirty="0"/>
              <a:t>can</a:t>
            </a:r>
            <a:r>
              <a:rPr lang="en-US" sz="2800" dirty="0"/>
              <a:t> be known; we </a:t>
            </a:r>
            <a:r>
              <a:rPr lang="en-US" sz="2800" i="1" dirty="0"/>
              <a:t>don’t</a:t>
            </a:r>
            <a:r>
              <a:rPr lang="en-US" sz="2800" dirty="0"/>
              <a:t> have to doubt everything; and we </a:t>
            </a:r>
            <a:r>
              <a:rPr lang="en-US" sz="2800" i="1" dirty="0"/>
              <a:t>can</a:t>
            </a:r>
            <a:r>
              <a:rPr lang="en-US" sz="2800" dirty="0"/>
              <a:t> know some things for </a:t>
            </a:r>
            <a:r>
              <a:rPr lang="en-US" sz="2800" dirty="0" smtClean="0"/>
              <a:t>sure; even things in the past. </a:t>
            </a:r>
            <a:endParaRPr lang="en-US" sz="26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6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Questions About Truth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858" y="1082372"/>
            <a:ext cx="10654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smtClean="0">
                <a:latin typeface="Calibri"/>
              </a:rPr>
              <a:t>Can we even </a:t>
            </a:r>
            <a:r>
              <a:rPr lang="en-US" sz="3000" i="1" dirty="0" smtClean="0">
                <a:latin typeface="Calibri"/>
              </a:rPr>
              <a:t>know</a:t>
            </a:r>
            <a:r>
              <a:rPr lang="en-US" sz="3000" dirty="0" smtClean="0">
                <a:latin typeface="Calibri"/>
              </a:rPr>
              <a:t> the truth?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000" dirty="0" smtClean="0">
                <a:latin typeface="Calibri"/>
              </a:rPr>
              <a:t>”There is no truth.”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000" dirty="0" smtClean="0">
                <a:latin typeface="Calibri"/>
              </a:rPr>
              <a:t>“You can’t know the truth.”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000" dirty="0" smtClean="0">
                <a:solidFill>
                  <a:srgbClr val="FF0000"/>
                </a:solidFill>
              </a:rPr>
              <a:t>Does </a:t>
            </a:r>
            <a:r>
              <a:rPr lang="en-US" sz="3000" dirty="0">
                <a:solidFill>
                  <a:srgbClr val="FF0000"/>
                </a:solidFill>
              </a:rPr>
              <a:t>truth depend on </a:t>
            </a:r>
            <a:r>
              <a:rPr lang="en-US" sz="3000" i="1" dirty="0">
                <a:solidFill>
                  <a:srgbClr val="FF0000"/>
                </a:solidFill>
              </a:rPr>
              <a:t>perspective</a:t>
            </a:r>
            <a:r>
              <a:rPr lang="en-US" sz="3000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1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2934" y="333527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Does Truth Depend on Perspective?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42596" y="1295400"/>
            <a:ext cx="6706807" cy="5067587"/>
            <a:chOff x="2763931" y="1251093"/>
            <a:chExt cx="6706807" cy="50675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931" y="1251093"/>
              <a:ext cx="6706807" cy="5067587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352800" y="5410200"/>
              <a:ext cx="1371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smtClean="0">
                  <a:solidFill>
                    <a:prstClr val="black"/>
                  </a:solidFill>
                  <a:latin typeface="Calibri"/>
                </a:rPr>
                <a:t>Alfred</a:t>
              </a:r>
              <a:endParaRPr lang="en-US" sz="26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91400" y="5410200"/>
              <a:ext cx="1371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smtClean="0">
                  <a:solidFill>
                    <a:prstClr val="black"/>
                  </a:solidFill>
                  <a:latin typeface="Calibri"/>
                </a:rPr>
                <a:t>Mateo</a:t>
              </a:r>
              <a:endParaRPr lang="en-US" sz="260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What We Know About Truth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2356010"/>
            <a:ext cx="10820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/>
            <a:r>
              <a:rPr lang="en-US" sz="26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.  Perspectives, experience and opinions are relative and can vary, but </a:t>
            </a:r>
            <a:r>
              <a:rPr lang="en-US" sz="2600" i="1" dirty="0" smtClean="0">
                <a:solidFill>
                  <a:prstClr val="black"/>
                </a:solidFill>
                <a:latin typeface="Calibri"/>
              </a:rPr>
              <a:t>truth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 is absolute, and is the same for everyone everywhere, and for all time.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287791"/>
            <a:ext cx="1082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2800" dirty="0"/>
              <a:t>T</a:t>
            </a:r>
            <a:r>
              <a:rPr lang="en-US" sz="2800" dirty="0" smtClean="0"/>
              <a:t>here</a:t>
            </a:r>
            <a:r>
              <a:rPr lang="en-US" sz="2800" dirty="0"/>
              <a:t> </a:t>
            </a:r>
            <a:r>
              <a:rPr lang="en-US" sz="2800" i="1" dirty="0"/>
              <a:t>is</a:t>
            </a:r>
            <a:r>
              <a:rPr lang="en-US" sz="2800" dirty="0"/>
              <a:t> truth; truth </a:t>
            </a:r>
            <a:r>
              <a:rPr lang="en-US" sz="2800" i="1" dirty="0"/>
              <a:t>can</a:t>
            </a:r>
            <a:r>
              <a:rPr lang="en-US" sz="2800" dirty="0"/>
              <a:t> be known; we </a:t>
            </a:r>
            <a:r>
              <a:rPr lang="en-US" sz="2800" i="1" dirty="0"/>
              <a:t>don’t</a:t>
            </a:r>
            <a:r>
              <a:rPr lang="en-US" sz="2800" dirty="0"/>
              <a:t> have to doubt everything; and we </a:t>
            </a:r>
            <a:r>
              <a:rPr lang="en-US" sz="2800" i="1" dirty="0"/>
              <a:t>can</a:t>
            </a:r>
            <a:r>
              <a:rPr lang="en-US" sz="2800" dirty="0"/>
              <a:t> know some things for </a:t>
            </a:r>
            <a:r>
              <a:rPr lang="en-US" sz="2800" dirty="0" smtClean="0"/>
              <a:t>sure; even things in the past. </a:t>
            </a:r>
            <a:endParaRPr lang="en-US" sz="26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llege Kids Say the Darndest Things_ On Ident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69" y="109389"/>
            <a:ext cx="11803062" cy="663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Questions About Truth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858" y="1113710"/>
            <a:ext cx="106542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smtClean="0">
                <a:latin typeface="Calibri"/>
              </a:rPr>
              <a:t>Can we even </a:t>
            </a:r>
            <a:r>
              <a:rPr lang="en-US" sz="3000" i="1" dirty="0" smtClean="0">
                <a:latin typeface="Calibri"/>
              </a:rPr>
              <a:t>know</a:t>
            </a:r>
            <a:r>
              <a:rPr lang="en-US" sz="3000" dirty="0" smtClean="0">
                <a:latin typeface="Calibri"/>
              </a:rPr>
              <a:t> the truth?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000" dirty="0" smtClean="0">
                <a:latin typeface="Calibri"/>
              </a:rPr>
              <a:t>”There is no truth.”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000" dirty="0" smtClean="0">
                <a:latin typeface="Calibri"/>
              </a:rPr>
              <a:t>“You can’t know the truth.”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000" dirty="0" smtClean="0"/>
              <a:t>Does </a:t>
            </a:r>
            <a:r>
              <a:rPr lang="en-US" sz="3000" dirty="0"/>
              <a:t>truth depend on </a:t>
            </a:r>
            <a:r>
              <a:rPr lang="en-US" sz="3000" i="1" dirty="0"/>
              <a:t>perspective</a:t>
            </a:r>
            <a:r>
              <a:rPr lang="en-US" sz="3000" dirty="0" smtClean="0"/>
              <a:t>?</a:t>
            </a:r>
          </a:p>
          <a:p>
            <a:pPr marL="514350" indent="-514350">
              <a:buFontTx/>
              <a:buAutoNum type="arabicPeriod" startAt="2"/>
            </a:pPr>
            <a:r>
              <a:rPr lang="en-US" sz="3000" dirty="0" smtClean="0">
                <a:solidFill>
                  <a:srgbClr val="FF0000"/>
                </a:solidFill>
              </a:rPr>
              <a:t>Can </a:t>
            </a:r>
            <a:r>
              <a:rPr lang="en-US" sz="3000" dirty="0">
                <a:solidFill>
                  <a:srgbClr val="FF0000"/>
                </a:solidFill>
              </a:rPr>
              <a:t>all religions be true</a:t>
            </a:r>
            <a:r>
              <a:rPr lang="en-US" sz="3000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73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486" y="1621541"/>
            <a:ext cx="1044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“A” can not be both “A” and “non-A” at the same time and in the same sense</a:t>
            </a:r>
            <a:r>
              <a:rPr lang="en-US" sz="3600" smtClean="0">
                <a:solidFill>
                  <a:prstClr val="black"/>
                </a:solidFill>
              </a:rPr>
              <a:t>.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The Law of Non-Contradiction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821870"/>
            <a:ext cx="800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600" i="1" dirty="0" smtClean="0">
                <a:solidFill>
                  <a:srgbClr val="FF0000"/>
                </a:solidFill>
              </a:rPr>
              <a:t>Opposites can not both be true.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963905"/>
            <a:ext cx="693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There </a:t>
            </a:r>
            <a:r>
              <a:rPr lang="en-US" sz="2800" dirty="0">
                <a:solidFill>
                  <a:prstClr val="black"/>
                </a:solidFill>
              </a:rPr>
              <a:t>is a God </a:t>
            </a:r>
            <a:r>
              <a:rPr lang="en-US" sz="2800" dirty="0" smtClean="0">
                <a:solidFill>
                  <a:prstClr val="black"/>
                </a:solidFill>
              </a:rPr>
              <a:t>or there </a:t>
            </a:r>
            <a:r>
              <a:rPr lang="en-US" sz="2800" dirty="0">
                <a:solidFill>
                  <a:prstClr val="black"/>
                </a:solidFill>
              </a:rPr>
              <a:t>is </a:t>
            </a:r>
            <a:r>
              <a:rPr lang="en-US" sz="2800" i="1" dirty="0" smtClean="0">
                <a:solidFill>
                  <a:prstClr val="black"/>
                </a:solidFill>
              </a:rPr>
              <a:t>not</a:t>
            </a:r>
            <a:r>
              <a:rPr lang="en-US" sz="2800" dirty="0" smtClean="0">
                <a:solidFill>
                  <a:prstClr val="black"/>
                </a:solidFill>
              </a:rPr>
              <a:t> a </a:t>
            </a:r>
            <a:r>
              <a:rPr lang="en-US" sz="2800" dirty="0">
                <a:solidFill>
                  <a:prstClr val="black"/>
                </a:solidFill>
              </a:rPr>
              <a:t>God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God is a trinity or God is </a:t>
            </a:r>
            <a:r>
              <a:rPr lang="en-US" sz="2800" i="1" dirty="0" smtClean="0">
                <a:solidFill>
                  <a:prstClr val="black"/>
                </a:solidFill>
              </a:rPr>
              <a:t>not</a:t>
            </a:r>
            <a:r>
              <a:rPr lang="en-US" sz="2800" dirty="0" smtClean="0">
                <a:solidFill>
                  <a:prstClr val="black"/>
                </a:solidFill>
              </a:rPr>
              <a:t> a trinity</a:t>
            </a:r>
            <a:endParaRPr lang="en-US" sz="2800" dirty="0">
              <a:solidFill>
                <a:prstClr val="black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Jesus is God </a:t>
            </a:r>
            <a:r>
              <a:rPr lang="en-US" sz="2800" dirty="0" smtClean="0">
                <a:solidFill>
                  <a:prstClr val="black"/>
                </a:solidFill>
              </a:rPr>
              <a:t>or Jesus </a:t>
            </a:r>
            <a:r>
              <a:rPr lang="en-US" sz="2800" dirty="0">
                <a:solidFill>
                  <a:prstClr val="black"/>
                </a:solidFill>
              </a:rPr>
              <a:t>is </a:t>
            </a:r>
            <a:r>
              <a:rPr lang="en-US" sz="2800" i="1" dirty="0">
                <a:solidFill>
                  <a:prstClr val="black"/>
                </a:solidFill>
              </a:rPr>
              <a:t>not</a:t>
            </a:r>
            <a:r>
              <a:rPr lang="en-US" sz="2800" dirty="0">
                <a:solidFill>
                  <a:prstClr val="black"/>
                </a:solidFill>
              </a:rPr>
              <a:t> God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Works needed </a:t>
            </a:r>
            <a:r>
              <a:rPr lang="en-US" sz="2800" dirty="0" smtClean="0">
                <a:solidFill>
                  <a:prstClr val="black"/>
                </a:solidFill>
              </a:rPr>
              <a:t>or works are </a:t>
            </a:r>
            <a:r>
              <a:rPr lang="en-US" sz="2800" i="1" dirty="0" smtClean="0">
                <a:solidFill>
                  <a:prstClr val="black"/>
                </a:solidFill>
              </a:rPr>
              <a:t>not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needed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All will be saved </a:t>
            </a:r>
            <a:r>
              <a:rPr lang="en-US" sz="2800" dirty="0" smtClean="0">
                <a:solidFill>
                  <a:prstClr val="black"/>
                </a:solidFill>
              </a:rPr>
              <a:t>or all </a:t>
            </a:r>
            <a:r>
              <a:rPr lang="en-US" sz="2800" dirty="0">
                <a:solidFill>
                  <a:prstClr val="black"/>
                </a:solidFill>
              </a:rPr>
              <a:t>will </a:t>
            </a:r>
            <a:r>
              <a:rPr lang="en-US" sz="2800" i="1" dirty="0">
                <a:solidFill>
                  <a:prstClr val="black"/>
                </a:solidFill>
              </a:rPr>
              <a:t>not</a:t>
            </a:r>
            <a:r>
              <a:rPr lang="en-US" sz="2800" dirty="0">
                <a:solidFill>
                  <a:prstClr val="black"/>
                </a:solidFill>
              </a:rPr>
              <a:t> be saved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7314" y="313555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Are </a:t>
            </a:r>
            <a:r>
              <a:rPr lang="en-US" sz="4400" smtClean="0">
                <a:solidFill>
                  <a:prstClr val="black"/>
                </a:solidFill>
              </a:rPr>
              <a:t>All Religions or Worldviews </a:t>
            </a:r>
            <a:r>
              <a:rPr lang="en-US" sz="4400" dirty="0" smtClean="0">
                <a:solidFill>
                  <a:prstClr val="black"/>
                </a:solidFill>
              </a:rPr>
              <a:t>True?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1282987"/>
            <a:ext cx="699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prstClr val="black"/>
                </a:solidFill>
              </a:rPr>
              <a:t>Opposites can not both be true</a:t>
            </a:r>
          </a:p>
        </p:txBody>
      </p:sp>
    </p:spTree>
    <p:extLst>
      <p:ext uri="{BB962C8B-B14F-4D97-AF65-F5344CB8AC3E}">
        <p14:creationId xmlns:p14="http://schemas.microsoft.com/office/powerpoint/2010/main" val="15366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84248" y="2386166"/>
            <a:ext cx="9525000" cy="3302756"/>
            <a:chOff x="1066800" y="1968495"/>
            <a:chExt cx="10210800" cy="3302756"/>
          </a:xfrm>
        </p:grpSpPr>
        <p:sp>
          <p:nvSpPr>
            <p:cNvPr id="9" name="TextBox 8"/>
            <p:cNvSpPr txBox="1"/>
            <p:nvPr/>
          </p:nvSpPr>
          <p:spPr>
            <a:xfrm>
              <a:off x="1066800" y="1968495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7/07/24    </a:t>
              </a:r>
              <a:r>
                <a:rPr lang="en-US" sz="3000" dirty="0" smtClean="0"/>
                <a:t>The Nature of Truth:  What is Truth?</a:t>
              </a:r>
              <a:endParaRPr lang="en-US" sz="3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6800" y="2518247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7/14/24    </a:t>
              </a:r>
              <a:r>
                <a:rPr lang="en-US" sz="3000" dirty="0" smtClean="0"/>
                <a:t>The Evidence for the Existence of God</a:t>
              </a:r>
              <a:endParaRPr lang="en-US" sz="30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800" y="3067999"/>
              <a:ext cx="10210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7/21/24    </a:t>
              </a:r>
              <a:r>
                <a:rPr lang="en-US" sz="3000" dirty="0" smtClean="0"/>
                <a:t>The Historical Reliability of the New Testament</a:t>
              </a:r>
              <a:endParaRPr lang="en-US" sz="3000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3617751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7/28/24    </a:t>
              </a:r>
              <a:r>
                <a:rPr lang="en-US" sz="3000" dirty="0" smtClean="0"/>
                <a:t>The Evidence for the Resurrection</a:t>
              </a:r>
              <a:endParaRPr lang="en-US" sz="30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6800" y="416750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</a:t>
              </a:r>
              <a:r>
                <a:rPr lang="en-US" sz="3000" dirty="0" smtClean="0"/>
                <a:t>/04/24    </a:t>
              </a:r>
              <a:r>
                <a:rPr lang="en-US" sz="3000" dirty="0" smtClean="0"/>
                <a:t>How Do We Know the Bible is God’s Word?</a:t>
              </a:r>
              <a:endParaRPr lang="en-US" sz="30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6800" y="471725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8/11/24    </a:t>
              </a:r>
              <a:r>
                <a:rPr lang="en-US" sz="3000" dirty="0" smtClean="0"/>
                <a:t>Why God Allows Evil</a:t>
              </a:r>
              <a:endParaRPr lang="en-US" sz="3000" i="1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853440" y="1600775"/>
            <a:ext cx="1066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631620" y="115707"/>
            <a:ext cx="6989720" cy="1769715"/>
            <a:chOff x="3352800" y="149776"/>
            <a:chExt cx="6989720" cy="1769715"/>
          </a:xfrm>
        </p:grpSpPr>
        <p:sp>
          <p:nvSpPr>
            <p:cNvPr id="17" name="TextBox 16"/>
            <p:cNvSpPr txBox="1"/>
            <p:nvPr/>
          </p:nvSpPr>
          <p:spPr>
            <a:xfrm>
              <a:off x="6019800" y="914400"/>
              <a:ext cx="4322720" cy="6309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300" b="1" dirty="0">
                  <a:latin typeface="Palatino"/>
                  <a:cs typeface="Palatino"/>
                </a:rPr>
                <a:t>On</a:t>
              </a:r>
              <a:r>
                <a:rPr lang="en-US" sz="4000" b="1" dirty="0">
                  <a:latin typeface="Palatino"/>
                  <a:cs typeface="Palatino"/>
                </a:rPr>
                <a:t> </a:t>
              </a:r>
              <a:r>
                <a:rPr lang="en-US" sz="4100" b="1" i="1" dirty="0">
                  <a:latin typeface="Palatino"/>
                  <a:cs typeface="Palatino"/>
                </a:rPr>
                <a:t>Solid Ground</a:t>
              </a:r>
              <a:endParaRPr lang="en-US" sz="4100" i="1" dirty="0">
                <a:latin typeface="Snell Roundhand"/>
                <a:cs typeface="Snell Roundhan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149776"/>
              <a:ext cx="3276600" cy="17697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1500" dirty="0">
                  <a:latin typeface="Edwardian Script ITC"/>
                  <a:cs typeface="Edwardian Script ITC"/>
                </a:rPr>
                <a:t>Faith</a:t>
              </a:r>
              <a:endParaRPr lang="en-US" sz="16600" dirty="0">
                <a:latin typeface="Edwardian Script ITC"/>
                <a:cs typeface="Edwardian Script ITC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682852" y="1675682"/>
            <a:ext cx="488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gregenos.org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/hillside/</a:t>
            </a:r>
          </a:p>
        </p:txBody>
      </p:sp>
    </p:spTree>
    <p:extLst>
      <p:ext uri="{BB962C8B-B14F-4D97-AF65-F5344CB8AC3E}">
        <p14:creationId xmlns:p14="http://schemas.microsoft.com/office/powerpoint/2010/main" val="15638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9775" cy="6877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6312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Opposing Views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3036" y="176004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Is the opposite of </a:t>
            </a:r>
            <a:r>
              <a:rPr lang="en-US" sz="3600" i="1" dirty="0" smtClean="0">
                <a:solidFill>
                  <a:srgbClr val="FF0000"/>
                </a:solidFill>
                <a:latin typeface="Calibri"/>
              </a:rPr>
              <a:t>that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true?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336" y="1082932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“All views are true, even opposite views.”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6" y="2574797"/>
            <a:ext cx="7112000" cy="4005179"/>
          </a:xfrm>
          <a:prstGeom prst="rect">
            <a:avLst/>
          </a:prstGeom>
          <a:ln w="7302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54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Questions About Truth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858" y="1099533"/>
            <a:ext cx="106542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smtClean="0">
                <a:latin typeface="Calibri"/>
              </a:rPr>
              <a:t>Can we even </a:t>
            </a:r>
            <a:r>
              <a:rPr lang="en-US" sz="3000" i="1" dirty="0" smtClean="0">
                <a:latin typeface="Calibri"/>
              </a:rPr>
              <a:t>know</a:t>
            </a:r>
            <a:r>
              <a:rPr lang="en-US" sz="3000" dirty="0" smtClean="0">
                <a:latin typeface="Calibri"/>
              </a:rPr>
              <a:t> the truth?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000" dirty="0" smtClean="0">
                <a:latin typeface="Calibri"/>
              </a:rPr>
              <a:t>”There is no truth.”</a:t>
            </a:r>
          </a:p>
          <a:p>
            <a:pPr marL="1079500" indent="-508000">
              <a:buFont typeface="Wingdings" charset="2"/>
              <a:buChar char="Ø"/>
            </a:pPr>
            <a:r>
              <a:rPr lang="en-US" sz="3000" dirty="0" smtClean="0">
                <a:latin typeface="Calibri"/>
              </a:rPr>
              <a:t>“You can’t know the truth.”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3000" dirty="0" smtClean="0"/>
              <a:t>Does </a:t>
            </a:r>
            <a:r>
              <a:rPr lang="en-US" sz="3000" dirty="0"/>
              <a:t>truth depend on </a:t>
            </a:r>
            <a:r>
              <a:rPr lang="en-US" sz="3000" i="1" dirty="0"/>
              <a:t>perspective</a:t>
            </a:r>
            <a:r>
              <a:rPr lang="en-US" sz="3000" dirty="0" smtClean="0"/>
              <a:t>?</a:t>
            </a:r>
          </a:p>
          <a:p>
            <a:pPr marL="514350" indent="-514350">
              <a:buFontTx/>
              <a:buAutoNum type="arabicPeriod" startAt="2"/>
            </a:pPr>
            <a:r>
              <a:rPr lang="en-US" sz="3000" dirty="0" smtClean="0"/>
              <a:t>Can </a:t>
            </a:r>
            <a:r>
              <a:rPr lang="en-US" sz="3000" dirty="0"/>
              <a:t>all religions be true</a:t>
            </a:r>
            <a:r>
              <a:rPr lang="en-US" sz="3000" dirty="0" smtClean="0"/>
              <a:t>?</a:t>
            </a:r>
          </a:p>
          <a:p>
            <a:pPr marL="514350" indent="-514350">
              <a:buFontTx/>
              <a:buAutoNum type="arabicPeriod" startAt="2"/>
            </a:pPr>
            <a:r>
              <a:rPr lang="en-US" sz="3000" dirty="0" smtClean="0">
                <a:solidFill>
                  <a:srgbClr val="FF0000"/>
                </a:solidFill>
              </a:rPr>
              <a:t>Are </a:t>
            </a:r>
            <a:r>
              <a:rPr lang="en-US" sz="3000" dirty="0">
                <a:solidFill>
                  <a:srgbClr val="FF0000"/>
                </a:solidFill>
              </a:rPr>
              <a:t>all religions on paths to the same God or ultimate truth</a:t>
            </a:r>
            <a:r>
              <a:rPr lang="en-US" sz="3000" dirty="0" smtClean="0">
                <a:solidFill>
                  <a:srgbClr val="FF0000"/>
                </a:solidFill>
              </a:rPr>
              <a:t>?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674"/>
            <a:ext cx="12199775" cy="6877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40" y="1690791"/>
            <a:ext cx="6092921" cy="4457987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02536" y="248088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</a:rPr>
              <a:t>Are all religions on paths </a:t>
            </a:r>
            <a:r>
              <a:rPr lang="en-US" sz="4400" dirty="0" smtClean="0">
                <a:solidFill>
                  <a:prstClr val="black"/>
                </a:solidFill>
              </a:rPr>
              <a:t>to</a:t>
            </a:r>
            <a:r>
              <a:rPr lang="en-US" sz="4000" dirty="0" smtClean="0">
                <a:solidFill>
                  <a:prstClr val="black"/>
                </a:solidFill>
              </a:rPr>
              <a:t> the same God or ultimate truth?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What We Know About Truth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2356010"/>
            <a:ext cx="10820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60375"/>
            <a:r>
              <a:rPr lang="en-US" sz="26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.  Perspectives, experience and opinions are relative and vary, but </a:t>
            </a:r>
            <a:r>
              <a:rPr lang="en-US" sz="2600" i="1" dirty="0" smtClean="0">
                <a:solidFill>
                  <a:prstClr val="black"/>
                </a:solidFill>
                <a:latin typeface="Calibri"/>
              </a:rPr>
              <a:t>truth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 is absolute, and is the same for everyone everywhere, and for all time.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3362674"/>
            <a:ext cx="11049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.  All religions can </a:t>
            </a:r>
            <a:r>
              <a:rPr lang="en-US" sz="2600" i="1" dirty="0" smtClean="0">
                <a:solidFill>
                  <a:prstClr val="black"/>
                </a:solidFill>
                <a:latin typeface="Calibri"/>
              </a:rPr>
              <a:t>not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 be true, because </a:t>
            </a:r>
            <a:r>
              <a:rPr lang="en-US" sz="2600" i="1" dirty="0" smtClean="0">
                <a:solidFill>
                  <a:prstClr val="black"/>
                </a:solidFill>
                <a:latin typeface="Calibri"/>
              </a:rPr>
              <a:t>opposing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 truth claims can not be true.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3969229"/>
            <a:ext cx="76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.  </a:t>
            </a:r>
            <a:r>
              <a:rPr lang="en-US" sz="2600" smtClean="0">
                <a:solidFill>
                  <a:prstClr val="black"/>
                </a:solidFill>
                <a:latin typeface="Calibri"/>
              </a:rPr>
              <a:t>How 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do we know which worldview is true?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287791"/>
            <a:ext cx="1082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2800" dirty="0"/>
              <a:t>T</a:t>
            </a:r>
            <a:r>
              <a:rPr lang="en-US" sz="2800" dirty="0" smtClean="0"/>
              <a:t>here</a:t>
            </a:r>
            <a:r>
              <a:rPr lang="en-US" sz="2800" dirty="0"/>
              <a:t> </a:t>
            </a:r>
            <a:r>
              <a:rPr lang="en-US" sz="2800" i="1" dirty="0"/>
              <a:t>is</a:t>
            </a:r>
            <a:r>
              <a:rPr lang="en-US" sz="2800" dirty="0"/>
              <a:t> truth; truth </a:t>
            </a:r>
            <a:r>
              <a:rPr lang="en-US" sz="2800" i="1" dirty="0"/>
              <a:t>can</a:t>
            </a:r>
            <a:r>
              <a:rPr lang="en-US" sz="2800" dirty="0"/>
              <a:t> be known; we </a:t>
            </a:r>
            <a:r>
              <a:rPr lang="en-US" sz="2800" i="1" dirty="0"/>
              <a:t>don’t</a:t>
            </a:r>
            <a:r>
              <a:rPr lang="en-US" sz="2800" dirty="0"/>
              <a:t> have to doubt everything; and we </a:t>
            </a:r>
            <a:r>
              <a:rPr lang="en-US" sz="2800" i="1" dirty="0"/>
              <a:t>can</a:t>
            </a:r>
            <a:r>
              <a:rPr lang="en-US" sz="2800" dirty="0"/>
              <a:t> know some things for </a:t>
            </a:r>
            <a:r>
              <a:rPr lang="en-US" sz="2800" dirty="0" smtClean="0"/>
              <a:t>sure; even things in the past. </a:t>
            </a:r>
            <a:endParaRPr lang="en-US" sz="26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450625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600" i="1" dirty="0" smtClean="0">
                <a:solidFill>
                  <a:srgbClr val="FF0000"/>
                </a:solidFill>
                <a:latin typeface="Calibri"/>
              </a:rPr>
              <a:t>Examine the Evidence!</a:t>
            </a:r>
          </a:p>
        </p:txBody>
      </p:sp>
    </p:spTree>
    <p:extLst>
      <p:ext uri="{BB962C8B-B14F-4D97-AF65-F5344CB8AC3E}">
        <p14:creationId xmlns:p14="http://schemas.microsoft.com/office/powerpoint/2010/main" val="59311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22"/>
            <a:ext cx="12197379" cy="68763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84248" y="2386166"/>
            <a:ext cx="9525000" cy="3302756"/>
            <a:chOff x="1066800" y="1968495"/>
            <a:chExt cx="10210800" cy="3302756"/>
          </a:xfrm>
        </p:grpSpPr>
        <p:sp>
          <p:nvSpPr>
            <p:cNvPr id="9" name="TextBox 8"/>
            <p:cNvSpPr txBox="1"/>
            <p:nvPr/>
          </p:nvSpPr>
          <p:spPr>
            <a:xfrm>
              <a:off x="1066800" y="1968495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7/07/24    </a:t>
              </a:r>
              <a:r>
                <a:rPr lang="en-US" sz="3000" dirty="0" smtClean="0"/>
                <a:t>The Nature of Truth:  What is Truth?</a:t>
              </a:r>
              <a:endParaRPr lang="en-US" sz="3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6800" y="2518247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7/14/24    </a:t>
              </a:r>
              <a:r>
                <a:rPr lang="en-US" sz="3000" dirty="0" smtClean="0"/>
                <a:t>The Evidence for the Existence of God</a:t>
              </a:r>
              <a:endParaRPr lang="en-US" sz="30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800" y="3067999"/>
              <a:ext cx="10210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7/21/24    </a:t>
              </a:r>
              <a:r>
                <a:rPr lang="en-US" sz="3000" dirty="0" smtClean="0"/>
                <a:t>The Historical Reliability of the New Testament</a:t>
              </a:r>
              <a:endParaRPr lang="en-US" sz="3000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3617751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7/28/24    </a:t>
              </a:r>
              <a:r>
                <a:rPr lang="en-US" sz="3000" dirty="0" smtClean="0"/>
                <a:t>The Evidence for the Resurrection</a:t>
              </a:r>
              <a:endParaRPr lang="en-US" sz="30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6800" y="416750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</a:t>
              </a:r>
              <a:r>
                <a:rPr lang="en-US" sz="3000" dirty="0" smtClean="0"/>
                <a:t>/04/24    </a:t>
              </a:r>
              <a:r>
                <a:rPr lang="en-US" sz="3000" dirty="0" smtClean="0"/>
                <a:t>How Do We Know the Bible is God’s Word?</a:t>
              </a:r>
              <a:endParaRPr lang="en-US" sz="30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6800" y="4717253"/>
              <a:ext cx="10158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8/11/24    </a:t>
              </a:r>
              <a:r>
                <a:rPr lang="en-US" sz="3000" dirty="0" smtClean="0"/>
                <a:t>Why God Allows Evil</a:t>
              </a:r>
              <a:endParaRPr lang="en-US" sz="3000" i="1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853440" y="1600775"/>
            <a:ext cx="1066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631620" y="115707"/>
            <a:ext cx="6989720" cy="1769715"/>
            <a:chOff x="3352800" y="149776"/>
            <a:chExt cx="6989720" cy="1769715"/>
          </a:xfrm>
        </p:grpSpPr>
        <p:sp>
          <p:nvSpPr>
            <p:cNvPr id="17" name="TextBox 16"/>
            <p:cNvSpPr txBox="1"/>
            <p:nvPr/>
          </p:nvSpPr>
          <p:spPr>
            <a:xfrm>
              <a:off x="6019800" y="914400"/>
              <a:ext cx="4322720" cy="6309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300" b="1" dirty="0">
                  <a:latin typeface="Palatino"/>
                  <a:cs typeface="Palatino"/>
                </a:rPr>
                <a:t>On</a:t>
              </a:r>
              <a:r>
                <a:rPr lang="en-US" sz="4000" b="1" dirty="0">
                  <a:latin typeface="Palatino"/>
                  <a:cs typeface="Palatino"/>
                </a:rPr>
                <a:t> </a:t>
              </a:r>
              <a:r>
                <a:rPr lang="en-US" sz="4100" b="1" i="1" dirty="0">
                  <a:latin typeface="Palatino"/>
                  <a:cs typeface="Palatino"/>
                </a:rPr>
                <a:t>Solid Ground</a:t>
              </a:r>
              <a:endParaRPr lang="en-US" sz="4100" i="1" dirty="0">
                <a:latin typeface="Snell Roundhand"/>
                <a:cs typeface="Snell Roundhan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149776"/>
              <a:ext cx="3276600" cy="17697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1500" dirty="0">
                  <a:latin typeface="Edwardian Script ITC"/>
                  <a:cs typeface="Edwardian Script ITC"/>
                </a:rPr>
                <a:t>Faith</a:t>
              </a:r>
              <a:endParaRPr lang="en-US" sz="16600" dirty="0">
                <a:latin typeface="Edwardian Script ITC"/>
                <a:cs typeface="Edwardian Script ITC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682852" y="1675682"/>
            <a:ext cx="488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gregenos.org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/hillside/</a:t>
            </a:r>
          </a:p>
        </p:txBody>
      </p:sp>
    </p:spTree>
    <p:extLst>
      <p:ext uri="{BB962C8B-B14F-4D97-AF65-F5344CB8AC3E}">
        <p14:creationId xmlns:p14="http://schemas.microsoft.com/office/powerpoint/2010/main" val="7323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6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816" y="9144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The Nature of Truth:  </a:t>
            </a:r>
            <a:r>
              <a:rPr lang="en-US" sz="4800" i="1" dirty="0" smtClean="0">
                <a:solidFill>
                  <a:prstClr val="black"/>
                </a:solidFill>
              </a:rPr>
              <a:t>What is Truth?</a:t>
            </a:r>
            <a:endParaRPr lang="en-US" sz="48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</a:rPr>
              <a:t>Maximum Sky</a:t>
            </a:r>
            <a:endParaRPr lang="en-US" sz="3200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7748" y="759648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“The unexamined life is not worth living.”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352" y="4168626"/>
            <a:ext cx="332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Socrates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ca. 399 BC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0812" y="2335259"/>
            <a:ext cx="677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The unexamined </a:t>
            </a:r>
            <a:r>
              <a:rPr lang="en-US" sz="4000" i="1" dirty="0" smtClean="0">
                <a:solidFill>
                  <a:srgbClr val="FF0000"/>
                </a:solidFill>
              </a:rPr>
              <a:t>faith</a:t>
            </a:r>
            <a:r>
              <a:rPr lang="en-US" sz="4000" dirty="0" smtClean="0">
                <a:solidFill>
                  <a:srgbClr val="FF0000"/>
                </a:solidFill>
              </a:rPr>
              <a:t> is </a:t>
            </a:r>
            <a:r>
              <a:rPr lang="en-US" sz="4000" dirty="0">
                <a:solidFill>
                  <a:srgbClr val="FF0000"/>
                </a:solidFill>
              </a:rPr>
              <a:t>not worth living.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7" y="182039"/>
            <a:ext cx="3576060" cy="3914239"/>
          </a:xfrm>
          <a:prstGeom prst="rect">
            <a:avLst/>
          </a:prstGeom>
          <a:effectLst>
            <a:outerShdw blurRad="101600" dist="279400" dir="3000000" sx="99000" sy="99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73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4036" y="1282987"/>
            <a:ext cx="10021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Origin.  Where </a:t>
            </a:r>
            <a:r>
              <a:rPr lang="en-US" sz="3200" dirty="0"/>
              <a:t>did I come from? </a:t>
            </a:r>
            <a:r>
              <a:rPr lang="en-US" sz="3200" dirty="0" smtClean="0"/>
              <a:t> Do </a:t>
            </a:r>
            <a:r>
              <a:rPr lang="en-US" sz="3200" dirty="0"/>
              <a:t>I matter?</a:t>
            </a:r>
          </a:p>
          <a:p>
            <a:r>
              <a:rPr lang="en-US" sz="3200" dirty="0" smtClean="0"/>
              <a:t>Meaning.  Why </a:t>
            </a:r>
            <a:r>
              <a:rPr lang="en-US" sz="3200" dirty="0"/>
              <a:t>am I </a:t>
            </a:r>
            <a:r>
              <a:rPr lang="en-US" sz="3200" dirty="0" smtClean="0"/>
              <a:t>here?  What </a:t>
            </a:r>
            <a:r>
              <a:rPr lang="en-US" sz="3200" dirty="0"/>
              <a:t>is my purpose in life?</a:t>
            </a:r>
          </a:p>
          <a:p>
            <a:r>
              <a:rPr lang="en-US" sz="3200" dirty="0" smtClean="0"/>
              <a:t>Morality.  What </a:t>
            </a:r>
            <a:r>
              <a:rPr lang="en-US" sz="3200" dirty="0"/>
              <a:t>is right and </a:t>
            </a:r>
            <a:r>
              <a:rPr lang="en-US" sz="3200" dirty="0" smtClean="0"/>
              <a:t>wrong?  How should I live? </a:t>
            </a:r>
          </a:p>
          <a:p>
            <a:r>
              <a:rPr lang="en-US" sz="3200" dirty="0" smtClean="0"/>
              <a:t>Destiny.  What happens when I die?  Is this life all there is?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Worldview Questions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036" y="3514367"/>
            <a:ext cx="703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200" dirty="0" smtClean="0">
                <a:solidFill>
                  <a:srgbClr val="FF0000"/>
                </a:solidFill>
              </a:rPr>
              <a:t>Worldview = </a:t>
            </a:r>
            <a:r>
              <a:rPr lang="en-US" sz="3200" i="1" dirty="0" smtClean="0">
                <a:solidFill>
                  <a:srgbClr val="FF0000"/>
                </a:solidFill>
              </a:rPr>
              <a:t>Faith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79" cy="68763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0" y="3511239"/>
            <a:ext cx="2540415" cy="3034733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617495" y="2078645"/>
            <a:ext cx="2380547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dirty="0" smtClean="0"/>
              <a:t>Islam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2382" y="2079418"/>
            <a:ext cx="2712267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dirty="0"/>
              <a:t>B</a:t>
            </a:r>
            <a:r>
              <a:rPr lang="en-US" sz="3600" dirty="0" smtClean="0"/>
              <a:t>uddhism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6267" y="1301534"/>
            <a:ext cx="2698381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dirty="0" smtClean="0"/>
              <a:t>Hinduism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9811" y="1311623"/>
            <a:ext cx="200882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dirty="0" smtClean="0"/>
              <a:t>Sikhism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7495" y="1292382"/>
            <a:ext cx="238054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dirty="0" smtClean="0"/>
              <a:t>Christianity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17495" y="2864908"/>
            <a:ext cx="2380547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dirty="0" smtClean="0"/>
              <a:t>Judaism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2382" y="2864908"/>
            <a:ext cx="2738646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smtClean="0"/>
              <a:t>Confucianism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79810" y="2078645"/>
            <a:ext cx="2008829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dirty="0" smtClean="0"/>
              <a:t>Taoism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39985" y="4461780"/>
            <a:ext cx="323172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0188" indent="-230188" algn="ctr"/>
            <a:r>
              <a:rPr lang="en-US" sz="3600" i="1" dirty="0" smtClean="0"/>
              <a:t>Secular Atheist</a:t>
            </a:r>
            <a:endParaRPr lang="en-US" sz="3600" i="1" dirty="0">
              <a:solidFill>
                <a:prstClr val="black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3102689" y="4404604"/>
            <a:ext cx="1192981" cy="76068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3276600" y="1169540"/>
            <a:ext cx="8077200" cy="2480858"/>
            <a:chOff x="3276600" y="1169540"/>
            <a:chExt cx="8077200" cy="248085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307503" y="1192836"/>
              <a:ext cx="8046297" cy="243089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307503" y="1219506"/>
              <a:ext cx="8046297" cy="240422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276600" y="1169540"/>
              <a:ext cx="8077200" cy="248085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133600" y="269955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Worldviews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724" y="1361503"/>
            <a:ext cx="982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4000" dirty="0"/>
              <a:t>“Come now, and </a:t>
            </a:r>
            <a:r>
              <a:rPr lang="en-US" sz="4000" i="1" dirty="0">
                <a:solidFill>
                  <a:srgbClr val="FF0000"/>
                </a:solidFill>
              </a:rPr>
              <a:t>let us reason together</a:t>
            </a:r>
            <a:r>
              <a:rPr lang="en-US" sz="4000" dirty="0"/>
              <a:t>, says the Lord</a:t>
            </a:r>
            <a:r>
              <a:rPr lang="is-IS" sz="4000" dirty="0" smtClean="0"/>
              <a:t>…” (</a:t>
            </a:r>
            <a:r>
              <a:rPr lang="is-IS" sz="4000" dirty="0" smtClean="0">
                <a:solidFill>
                  <a:prstClr val="black"/>
                </a:solidFill>
              </a:rPr>
              <a:t>Isaiah 1:18)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A Call to Reason</a:t>
            </a:r>
          </a:p>
        </p:txBody>
      </p:sp>
    </p:spTree>
    <p:extLst>
      <p:ext uri="{BB962C8B-B14F-4D97-AF65-F5344CB8AC3E}">
        <p14:creationId xmlns:p14="http://schemas.microsoft.com/office/powerpoint/2010/main" val="4865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05"/>
            <a:ext cx="12192000" cy="6868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724" y="1361503"/>
            <a:ext cx="982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4000" dirty="0"/>
              <a:t>“Always </a:t>
            </a:r>
            <a:r>
              <a:rPr lang="en-US" sz="4000" i="1" dirty="0">
                <a:solidFill>
                  <a:srgbClr val="FF0000"/>
                </a:solidFill>
              </a:rPr>
              <a:t>be prepared to give an answer </a:t>
            </a:r>
            <a:r>
              <a:rPr lang="en-US" sz="4000" dirty="0"/>
              <a:t>to everyone who asks you to give the </a:t>
            </a:r>
            <a:r>
              <a:rPr lang="en-US" sz="4000" i="1" dirty="0">
                <a:solidFill>
                  <a:srgbClr val="FF0000"/>
                </a:solidFill>
              </a:rPr>
              <a:t>reason</a:t>
            </a:r>
            <a:r>
              <a:rPr lang="en-US" sz="4000" dirty="0"/>
              <a:t> for the hope that you have. But do this with gentleness and respect</a:t>
            </a:r>
            <a:r>
              <a:rPr lang="is-IS" sz="4000" dirty="0" smtClean="0"/>
              <a:t>…” (</a:t>
            </a:r>
            <a:r>
              <a:rPr lang="is-IS" sz="4000" dirty="0" smtClean="0">
                <a:solidFill>
                  <a:prstClr val="black"/>
                </a:solidFill>
              </a:rPr>
              <a:t>1 </a:t>
            </a:r>
            <a:r>
              <a:rPr lang="is-IS" sz="4000" dirty="0">
                <a:solidFill>
                  <a:prstClr val="black"/>
                </a:solidFill>
              </a:rPr>
              <a:t>Peter </a:t>
            </a:r>
            <a:r>
              <a:rPr lang="is-IS" sz="4000" dirty="0" smtClean="0">
                <a:solidFill>
                  <a:prstClr val="black"/>
                </a:solidFill>
              </a:rPr>
              <a:t>3:15)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344269"/>
            <a:ext cx="754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Be Prepared to Give Answers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3932445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r</a:t>
            </a:r>
            <a:r>
              <a:rPr lang="en-US" sz="2800" i="1" dirty="0" smtClean="0">
                <a:solidFill>
                  <a:srgbClr val="FF0000"/>
                </a:solidFill>
              </a:rPr>
              <a:t>eason</a:t>
            </a:r>
            <a:r>
              <a:rPr lang="en-US" sz="2800" dirty="0" smtClean="0">
                <a:solidFill>
                  <a:prstClr val="black"/>
                </a:solidFill>
              </a:rPr>
              <a:t>, </a:t>
            </a:r>
            <a:r>
              <a:rPr lang="en-US" sz="2800" i="1" dirty="0" smtClean="0">
                <a:solidFill>
                  <a:prstClr val="black"/>
                </a:solidFill>
              </a:rPr>
              <a:t>Apologia</a:t>
            </a:r>
            <a:r>
              <a:rPr lang="en-US" sz="2800" dirty="0" smtClean="0">
                <a:solidFill>
                  <a:prstClr val="black"/>
                </a:solidFill>
              </a:rPr>
              <a:t>: Apologetics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17768</TotalTime>
  <Words>928</Words>
  <Application>Microsoft Macintosh PowerPoint</Application>
  <PresentationFormat>Widescreen</PresentationFormat>
  <Paragraphs>144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</vt:lpstr>
      <vt:lpstr>Edwardian Script ITC</vt:lpstr>
      <vt:lpstr>Palatino</vt:lpstr>
      <vt:lpstr>Snell Roundhand</vt:lpstr>
      <vt:lpstr>Times New Roman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Applied Materials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Enos</dc:creator>
  <cp:lastModifiedBy>Microsoft Office User</cp:lastModifiedBy>
  <cp:revision>797</cp:revision>
  <cp:lastPrinted>2017-05-08T21:12:45Z</cp:lastPrinted>
  <dcterms:created xsi:type="dcterms:W3CDTF">2015-08-31T04:00:31Z</dcterms:created>
  <dcterms:modified xsi:type="dcterms:W3CDTF">2024-06-03T20:56:46Z</dcterms:modified>
</cp:coreProperties>
</file>