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787" r:id="rId2"/>
    <p:sldId id="844" r:id="rId3"/>
    <p:sldId id="848" r:id="rId4"/>
    <p:sldId id="819" r:id="rId5"/>
    <p:sldId id="849" r:id="rId6"/>
    <p:sldId id="811" r:id="rId7"/>
    <p:sldId id="816" r:id="rId8"/>
    <p:sldId id="736" r:id="rId9"/>
    <p:sldId id="845" r:id="rId10"/>
    <p:sldId id="798" r:id="rId11"/>
    <p:sldId id="737" r:id="rId12"/>
    <p:sldId id="800" r:id="rId13"/>
    <p:sldId id="846" r:id="rId14"/>
    <p:sldId id="803" r:id="rId15"/>
    <p:sldId id="804" r:id="rId16"/>
    <p:sldId id="805" r:id="rId17"/>
    <p:sldId id="755" r:id="rId18"/>
    <p:sldId id="756" r:id="rId19"/>
    <p:sldId id="806" r:id="rId20"/>
    <p:sldId id="817" r:id="rId21"/>
    <p:sldId id="807" r:id="rId22"/>
    <p:sldId id="826" r:id="rId23"/>
    <p:sldId id="827" r:id="rId24"/>
    <p:sldId id="808" r:id="rId25"/>
    <p:sldId id="762" r:id="rId26"/>
    <p:sldId id="810" r:id="rId27"/>
    <p:sldId id="847" r:id="rId28"/>
    <p:sldId id="764" r:id="rId29"/>
    <p:sldId id="788" r:id="rId30"/>
    <p:sldId id="789" r:id="rId31"/>
    <p:sldId id="790" r:id="rId32"/>
    <p:sldId id="850" r:id="rId33"/>
    <p:sldId id="690"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76"/>
    <a:srgbClr val="FFEDAF"/>
    <a:srgbClr val="FFE795"/>
    <a:srgbClr val="FFF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5"/>
    <p:restoredTop sz="94195" autoAdjust="0"/>
  </p:normalViewPr>
  <p:slideViewPr>
    <p:cSldViewPr snapToObjects="1">
      <p:cViewPr>
        <p:scale>
          <a:sx n="70" d="100"/>
          <a:sy n="70" d="100"/>
        </p:scale>
        <p:origin x="208" y="1264"/>
      </p:cViewPr>
      <p:guideLst>
        <p:guide orient="horz" pos="2160"/>
        <p:guide pos="3840"/>
      </p:guideLst>
    </p:cSldViewPr>
  </p:slideViewPr>
  <p:outlineViewPr>
    <p:cViewPr>
      <p:scale>
        <a:sx n="33" d="100"/>
        <a:sy n="33" d="100"/>
      </p:scale>
      <p:origin x="0" y="-24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C3EC3328-3083-F24B-A4FC-AC4BC23209A8}" type="datetimeFigureOut">
              <a:rPr lang="en-US" smtClean="0"/>
              <a:t>6/10/24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FC604D6E-7F22-574B-BFD2-92BDF23FCF3C}" type="slidenum">
              <a:rPr lang="en-US" smtClean="0"/>
              <a:t>‹#›</a:t>
            </a:fld>
            <a:endParaRPr lang="en-US"/>
          </a:p>
        </p:txBody>
      </p:sp>
    </p:spTree>
    <p:extLst>
      <p:ext uri="{BB962C8B-B14F-4D97-AF65-F5344CB8AC3E}">
        <p14:creationId xmlns:p14="http://schemas.microsoft.com/office/powerpoint/2010/main" val="3620656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414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6107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81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5500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08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967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530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119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33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28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7613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F60B9-4344-4C88-8C24-F053943AE47B}" type="datetimeFigureOut">
              <a:rPr lang="en-US" smtClean="0">
                <a:solidFill>
                  <a:prstClr val="black">
                    <a:tint val="75000"/>
                  </a:prstClr>
                </a:solidFill>
                <a:latin typeface="Calibri"/>
              </a:rPr>
              <a:pPr/>
              <a:t>6/10/24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090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04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grpSp>
        <p:nvGrpSpPr>
          <p:cNvPr id="12" name="Group 11"/>
          <p:cNvGrpSpPr/>
          <p:nvPr/>
        </p:nvGrpSpPr>
        <p:grpSpPr>
          <a:xfrm>
            <a:off x="6194502" y="1601131"/>
            <a:ext cx="3200400" cy="3200400"/>
            <a:chOff x="2819400" y="1524000"/>
            <a:chExt cx="3200400" cy="3200400"/>
          </a:xfrm>
        </p:grpSpPr>
        <p:sp>
          <p:nvSpPr>
            <p:cNvPr id="19" name="Oval 18"/>
            <p:cNvSpPr>
              <a:spLocks noChangeAspect="1"/>
            </p:cNvSpPr>
            <p:nvPr/>
          </p:nvSpPr>
          <p:spPr>
            <a:xfrm>
              <a:off x="2819400" y="1524000"/>
              <a:ext cx="3200400" cy="3200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a:spLocks noChangeAspect="1"/>
            </p:cNvSpPr>
            <p:nvPr/>
          </p:nvSpPr>
          <p:spPr>
            <a:xfrm>
              <a:off x="3048000" y="1752600"/>
              <a:ext cx="2743200" cy="27432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a:spLocks noChangeAspect="1"/>
            </p:cNvSpPr>
            <p:nvPr/>
          </p:nvSpPr>
          <p:spPr>
            <a:xfrm>
              <a:off x="3276600" y="1981200"/>
              <a:ext cx="2286000" cy="2286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a:spLocks noChangeAspect="1"/>
            </p:cNvSpPr>
            <p:nvPr/>
          </p:nvSpPr>
          <p:spPr>
            <a:xfrm>
              <a:off x="3505200" y="2209800"/>
              <a:ext cx="1828800" cy="18288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a:spLocks noChangeAspect="1"/>
            </p:cNvSpPr>
            <p:nvPr/>
          </p:nvSpPr>
          <p:spPr>
            <a:xfrm>
              <a:off x="3733800" y="2438400"/>
              <a:ext cx="1371600" cy="1371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a:spLocks noChangeAspect="1"/>
            </p:cNvSpPr>
            <p:nvPr/>
          </p:nvSpPr>
          <p:spPr>
            <a:xfrm>
              <a:off x="3962400" y="2667000"/>
              <a:ext cx="914400" cy="9144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p:cNvSpPr>
              <a:spLocks noChangeAspect="1"/>
            </p:cNvSpPr>
            <p:nvPr/>
          </p:nvSpPr>
          <p:spPr>
            <a:xfrm>
              <a:off x="4191000" y="2895600"/>
              <a:ext cx="457200" cy="457200"/>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Calibri"/>
              </a:endParaRPr>
            </a:p>
          </p:txBody>
        </p:sp>
      </p:grpSp>
      <p:sp>
        <p:nvSpPr>
          <p:cNvPr id="26" name="TextBox 25"/>
          <p:cNvSpPr txBox="1"/>
          <p:nvPr/>
        </p:nvSpPr>
        <p:spPr>
          <a:xfrm>
            <a:off x="381000" y="163566"/>
            <a:ext cx="11506200" cy="646331"/>
          </a:xfrm>
          <a:prstGeom prst="rect">
            <a:avLst/>
          </a:prstGeom>
          <a:noFill/>
        </p:spPr>
        <p:txBody>
          <a:bodyPr wrap="square" rtlCol="0">
            <a:spAutoFit/>
          </a:bodyPr>
          <a:lstStyle/>
          <a:p>
            <a:pPr algn="ctr"/>
            <a:r>
              <a:rPr lang="en-US" sz="3600" dirty="0" smtClean="0">
                <a:solidFill>
                  <a:prstClr val="black"/>
                </a:solidFill>
                <a:latin typeface="Calibri"/>
              </a:rPr>
              <a:t>Old Testament Prophecy Fulfilled in the First Coming of Jesus </a:t>
            </a:r>
            <a:endParaRPr lang="en-US" sz="3600" dirty="0">
              <a:solidFill>
                <a:prstClr val="black"/>
              </a:solidFill>
              <a:latin typeface="Calibri"/>
            </a:endParaRPr>
          </a:p>
        </p:txBody>
      </p:sp>
      <p:sp>
        <p:nvSpPr>
          <p:cNvPr id="27" name="TextBox 26"/>
          <p:cNvSpPr txBox="1"/>
          <p:nvPr/>
        </p:nvSpPr>
        <p:spPr>
          <a:xfrm>
            <a:off x="420226" y="869723"/>
            <a:ext cx="4038600" cy="523220"/>
          </a:xfrm>
          <a:prstGeom prst="rect">
            <a:avLst/>
          </a:prstGeom>
          <a:noFill/>
        </p:spPr>
        <p:txBody>
          <a:bodyPr wrap="square" rtlCol="0">
            <a:spAutoFit/>
          </a:bodyPr>
          <a:lstStyle/>
          <a:p>
            <a:r>
              <a:rPr lang="en-US" sz="2800" dirty="0" smtClean="0">
                <a:solidFill>
                  <a:srgbClr val="FF0000"/>
                </a:solidFill>
                <a:latin typeface="Calibri"/>
              </a:rPr>
              <a:t>Human Race</a:t>
            </a:r>
            <a:r>
              <a:rPr lang="en-US" sz="2800" dirty="0">
                <a:solidFill>
                  <a:srgbClr val="FF0000"/>
                </a:solidFill>
                <a:latin typeface="Calibri"/>
              </a:rPr>
              <a:t> </a:t>
            </a:r>
            <a:r>
              <a:rPr lang="en-US" sz="2800" dirty="0" smtClean="0">
                <a:solidFill>
                  <a:prstClr val="black"/>
                </a:solidFill>
                <a:latin typeface="Calibri"/>
              </a:rPr>
              <a:t>(Gen. 3:15)</a:t>
            </a:r>
          </a:p>
        </p:txBody>
      </p:sp>
      <p:sp>
        <p:nvSpPr>
          <p:cNvPr id="28" name="TextBox 27"/>
          <p:cNvSpPr txBox="1"/>
          <p:nvPr/>
        </p:nvSpPr>
        <p:spPr>
          <a:xfrm>
            <a:off x="420226" y="1392384"/>
            <a:ext cx="3776546" cy="523220"/>
          </a:xfrm>
          <a:prstGeom prst="rect">
            <a:avLst/>
          </a:prstGeom>
          <a:noFill/>
        </p:spPr>
        <p:txBody>
          <a:bodyPr wrap="square" rtlCol="0">
            <a:spAutoFit/>
          </a:bodyPr>
          <a:lstStyle/>
          <a:p>
            <a:r>
              <a:rPr lang="en-US" sz="2800" dirty="0" smtClean="0">
                <a:solidFill>
                  <a:srgbClr val="FF0000"/>
                </a:solidFill>
                <a:latin typeface="Calibri"/>
              </a:rPr>
              <a:t>Ethnic Group </a:t>
            </a:r>
            <a:r>
              <a:rPr lang="en-US" sz="2800" dirty="0" smtClean="0">
                <a:solidFill>
                  <a:prstClr val="black"/>
                </a:solidFill>
                <a:latin typeface="Calibri"/>
              </a:rPr>
              <a:t>(Gen. 12:3)</a:t>
            </a:r>
          </a:p>
        </p:txBody>
      </p:sp>
      <p:sp>
        <p:nvSpPr>
          <p:cNvPr id="29" name="TextBox 28"/>
          <p:cNvSpPr txBox="1"/>
          <p:nvPr/>
        </p:nvSpPr>
        <p:spPr>
          <a:xfrm>
            <a:off x="366328" y="1922597"/>
            <a:ext cx="4608974" cy="523220"/>
          </a:xfrm>
          <a:prstGeom prst="rect">
            <a:avLst/>
          </a:prstGeom>
          <a:noFill/>
        </p:spPr>
        <p:txBody>
          <a:bodyPr wrap="square" rtlCol="0">
            <a:spAutoFit/>
          </a:bodyPr>
          <a:lstStyle/>
          <a:p>
            <a:r>
              <a:rPr lang="en-US" sz="2800" dirty="0" smtClean="0">
                <a:solidFill>
                  <a:srgbClr val="FF0000"/>
                </a:solidFill>
                <a:latin typeface="Calibri"/>
              </a:rPr>
              <a:t>Tribe of Judah </a:t>
            </a:r>
            <a:r>
              <a:rPr lang="en-US" sz="2800" dirty="0" smtClean="0">
                <a:solidFill>
                  <a:prstClr val="black"/>
                </a:solidFill>
                <a:latin typeface="Calibri"/>
              </a:rPr>
              <a:t>(Gen. 49:10)</a:t>
            </a:r>
          </a:p>
        </p:txBody>
      </p:sp>
      <p:sp>
        <p:nvSpPr>
          <p:cNvPr id="30" name="TextBox 29"/>
          <p:cNvSpPr txBox="1"/>
          <p:nvPr/>
        </p:nvSpPr>
        <p:spPr>
          <a:xfrm>
            <a:off x="359626" y="2441410"/>
            <a:ext cx="4800600" cy="523220"/>
          </a:xfrm>
          <a:prstGeom prst="rect">
            <a:avLst/>
          </a:prstGeom>
          <a:noFill/>
        </p:spPr>
        <p:txBody>
          <a:bodyPr wrap="square" rtlCol="0">
            <a:spAutoFit/>
          </a:bodyPr>
          <a:lstStyle/>
          <a:p>
            <a:r>
              <a:rPr lang="en-US" sz="2800" dirty="0" smtClean="0">
                <a:solidFill>
                  <a:srgbClr val="FF0000"/>
                </a:solidFill>
                <a:latin typeface="Calibri"/>
              </a:rPr>
              <a:t>Dynasty of David </a:t>
            </a:r>
            <a:r>
              <a:rPr lang="en-US" sz="2800" dirty="0" smtClean="0">
                <a:solidFill>
                  <a:prstClr val="black"/>
                </a:solidFill>
                <a:latin typeface="Calibri"/>
              </a:rPr>
              <a:t>(2 Sam. 7:12)</a:t>
            </a:r>
          </a:p>
        </p:txBody>
      </p:sp>
      <p:sp>
        <p:nvSpPr>
          <p:cNvPr id="31" name="TextBox 30"/>
          <p:cNvSpPr txBox="1"/>
          <p:nvPr/>
        </p:nvSpPr>
        <p:spPr>
          <a:xfrm>
            <a:off x="403650" y="2993145"/>
            <a:ext cx="4648200" cy="523220"/>
          </a:xfrm>
          <a:prstGeom prst="rect">
            <a:avLst/>
          </a:prstGeom>
          <a:noFill/>
        </p:spPr>
        <p:txBody>
          <a:bodyPr wrap="square" rtlCol="0">
            <a:spAutoFit/>
          </a:bodyPr>
          <a:lstStyle/>
          <a:p>
            <a:r>
              <a:rPr lang="en-US" sz="2800" dirty="0" smtClean="0">
                <a:solidFill>
                  <a:srgbClr val="FF0000"/>
                </a:solidFill>
                <a:latin typeface="Calibri"/>
              </a:rPr>
              <a:t>How</a:t>
            </a:r>
            <a:r>
              <a:rPr lang="en-US" sz="2800" dirty="0" smtClean="0">
                <a:solidFill>
                  <a:prstClr val="black"/>
                </a:solidFill>
                <a:latin typeface="Calibri"/>
              </a:rPr>
              <a:t>: of a virgin (Isaiah 7:14)</a:t>
            </a:r>
          </a:p>
        </p:txBody>
      </p:sp>
      <p:sp>
        <p:nvSpPr>
          <p:cNvPr id="32" name="TextBox 31"/>
          <p:cNvSpPr txBox="1"/>
          <p:nvPr/>
        </p:nvSpPr>
        <p:spPr>
          <a:xfrm>
            <a:off x="327566" y="3525454"/>
            <a:ext cx="4864720" cy="523220"/>
          </a:xfrm>
          <a:prstGeom prst="rect">
            <a:avLst/>
          </a:prstGeom>
          <a:noFill/>
        </p:spPr>
        <p:txBody>
          <a:bodyPr wrap="square" rtlCol="0">
            <a:spAutoFit/>
          </a:bodyPr>
          <a:lstStyle/>
          <a:p>
            <a:r>
              <a:rPr lang="en-US" sz="2800" dirty="0" smtClean="0">
                <a:solidFill>
                  <a:srgbClr val="FF0000"/>
                </a:solidFill>
                <a:latin typeface="Calibri"/>
              </a:rPr>
              <a:t>Where</a:t>
            </a:r>
            <a:r>
              <a:rPr lang="en-US" sz="2800" dirty="0" smtClean="0">
                <a:solidFill>
                  <a:prstClr val="black"/>
                </a:solidFill>
                <a:latin typeface="Calibri"/>
              </a:rPr>
              <a:t>: Bethlehem (Micah 5:2)</a:t>
            </a:r>
          </a:p>
        </p:txBody>
      </p:sp>
      <p:sp>
        <p:nvSpPr>
          <p:cNvPr id="33" name="TextBox 32"/>
          <p:cNvSpPr txBox="1"/>
          <p:nvPr/>
        </p:nvSpPr>
        <p:spPr>
          <a:xfrm>
            <a:off x="403650" y="4051000"/>
            <a:ext cx="4662872" cy="830997"/>
          </a:xfrm>
          <a:prstGeom prst="rect">
            <a:avLst/>
          </a:prstGeom>
          <a:noFill/>
        </p:spPr>
        <p:txBody>
          <a:bodyPr wrap="square" rtlCol="0">
            <a:spAutoFit/>
          </a:bodyPr>
          <a:lstStyle/>
          <a:p>
            <a:r>
              <a:rPr lang="en-US" sz="2800" dirty="0" smtClean="0">
                <a:solidFill>
                  <a:srgbClr val="FF0000"/>
                </a:solidFill>
                <a:latin typeface="Calibri"/>
              </a:rPr>
              <a:t>When</a:t>
            </a:r>
            <a:r>
              <a:rPr lang="en-US" sz="2800" dirty="0" smtClean="0">
                <a:solidFill>
                  <a:prstClr val="black"/>
                </a:solidFill>
                <a:latin typeface="Calibri"/>
              </a:rPr>
              <a:t>: 33 A.D. (Daniel 9:24)</a:t>
            </a:r>
          </a:p>
          <a:p>
            <a:r>
              <a:rPr lang="en-US" sz="2000" dirty="0">
                <a:solidFill>
                  <a:prstClr val="black"/>
                </a:solidFill>
                <a:latin typeface="Calibri"/>
              </a:rPr>
              <a:t> </a:t>
            </a:r>
            <a:r>
              <a:rPr lang="en-US" sz="2000" dirty="0" smtClean="0">
                <a:solidFill>
                  <a:prstClr val="black"/>
                </a:solidFill>
                <a:latin typeface="Calibri"/>
              </a:rPr>
              <a:t>                 Crucifixion of Jesus</a:t>
            </a:r>
            <a:endParaRPr lang="en-US" dirty="0" smtClean="0">
              <a:solidFill>
                <a:prstClr val="black"/>
              </a:solidFill>
              <a:latin typeface="Calibri"/>
            </a:endParaRPr>
          </a:p>
        </p:txBody>
      </p:sp>
      <p:sp>
        <p:nvSpPr>
          <p:cNvPr id="34" name="TextBox 33"/>
          <p:cNvSpPr txBox="1"/>
          <p:nvPr/>
        </p:nvSpPr>
        <p:spPr>
          <a:xfrm>
            <a:off x="366328" y="4794886"/>
            <a:ext cx="7066454" cy="954107"/>
          </a:xfrm>
          <a:prstGeom prst="rect">
            <a:avLst/>
          </a:prstGeom>
          <a:noFill/>
        </p:spPr>
        <p:txBody>
          <a:bodyPr wrap="square" rtlCol="0">
            <a:spAutoFit/>
          </a:bodyPr>
          <a:lstStyle/>
          <a:p>
            <a:r>
              <a:rPr lang="en-US" sz="2800" dirty="0" smtClean="0">
                <a:solidFill>
                  <a:prstClr val="black"/>
                </a:solidFill>
                <a:latin typeface="Calibri"/>
              </a:rPr>
              <a:t>There are some </a:t>
            </a:r>
            <a:r>
              <a:rPr lang="en-US" sz="2800" dirty="0" smtClean="0">
                <a:solidFill>
                  <a:srgbClr val="FF0000"/>
                </a:solidFill>
                <a:latin typeface="Calibri"/>
              </a:rPr>
              <a:t>100 predictions </a:t>
            </a:r>
            <a:r>
              <a:rPr lang="en-US" sz="2800" dirty="0" smtClean="0">
                <a:solidFill>
                  <a:prstClr val="black"/>
                </a:solidFill>
                <a:latin typeface="Calibri"/>
              </a:rPr>
              <a:t>in the Bible about Jesus’ first coming that were fulfilled.</a:t>
            </a:r>
            <a:endParaRPr lang="en-US" sz="2800" dirty="0">
              <a:solidFill>
                <a:prstClr val="black"/>
              </a:solidFill>
              <a:latin typeface="Calibri"/>
            </a:endParaRPr>
          </a:p>
        </p:txBody>
      </p:sp>
      <p:grpSp>
        <p:nvGrpSpPr>
          <p:cNvPr id="35" name="Group 34"/>
          <p:cNvGrpSpPr/>
          <p:nvPr/>
        </p:nvGrpSpPr>
        <p:grpSpPr>
          <a:xfrm>
            <a:off x="4137102" y="1148109"/>
            <a:ext cx="2971800" cy="778843"/>
            <a:chOff x="3429000" y="1070978"/>
            <a:chExt cx="2971800" cy="778843"/>
          </a:xfrm>
        </p:grpSpPr>
        <p:cxnSp>
          <p:nvCxnSpPr>
            <p:cNvPr id="36" name="Straight Arrow Connector 35"/>
            <p:cNvCxnSpPr/>
            <p:nvPr/>
          </p:nvCxnSpPr>
          <p:spPr>
            <a:xfrm>
              <a:off x="4800600" y="1070978"/>
              <a:ext cx="1600200" cy="778843"/>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29000" y="1070978"/>
              <a:ext cx="13716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137102" y="1677764"/>
            <a:ext cx="2627971" cy="662459"/>
            <a:chOff x="3429000" y="1600633"/>
            <a:chExt cx="2627971" cy="662459"/>
          </a:xfrm>
        </p:grpSpPr>
        <p:cxnSp>
          <p:nvCxnSpPr>
            <p:cNvPr id="39" name="Straight Connector 38"/>
            <p:cNvCxnSpPr/>
            <p:nvPr/>
          </p:nvCxnSpPr>
          <p:spPr>
            <a:xfrm>
              <a:off x="3429000" y="1600633"/>
              <a:ext cx="13716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800600" y="1602442"/>
              <a:ext cx="1256371" cy="660650"/>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423317" y="2211598"/>
            <a:ext cx="2456985" cy="526746"/>
            <a:chOff x="3715215" y="2134467"/>
            <a:chExt cx="2456985" cy="526746"/>
          </a:xfrm>
        </p:grpSpPr>
        <p:cxnSp>
          <p:nvCxnSpPr>
            <p:cNvPr id="42" name="Straight Connector 41"/>
            <p:cNvCxnSpPr/>
            <p:nvPr/>
          </p:nvCxnSpPr>
          <p:spPr>
            <a:xfrm>
              <a:off x="3715215" y="2134467"/>
              <a:ext cx="108538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800600" y="2134467"/>
              <a:ext cx="1371600" cy="526746"/>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4975302" y="2744131"/>
            <a:ext cx="2070410" cy="293485"/>
            <a:chOff x="4267200" y="2667000"/>
            <a:chExt cx="2070410" cy="293485"/>
          </a:xfrm>
        </p:grpSpPr>
        <p:cxnSp>
          <p:nvCxnSpPr>
            <p:cNvPr id="45" name="Straight Connector 44"/>
            <p:cNvCxnSpPr/>
            <p:nvPr/>
          </p:nvCxnSpPr>
          <p:spPr>
            <a:xfrm>
              <a:off x="4267200" y="2667000"/>
              <a:ext cx="544551"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811751" y="2667000"/>
              <a:ext cx="1525859" cy="293485"/>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p:nvPr/>
        </p:nvCxnSpPr>
        <p:spPr>
          <a:xfrm flipV="1">
            <a:off x="4682351" y="3254755"/>
            <a:ext cx="2559901" cy="19943"/>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5109117" y="3289152"/>
            <a:ext cx="2372422" cy="523948"/>
            <a:chOff x="4401015" y="3212021"/>
            <a:chExt cx="2372422" cy="523948"/>
          </a:xfrm>
        </p:grpSpPr>
        <p:cxnSp>
          <p:nvCxnSpPr>
            <p:cNvPr id="49" name="Straight Connector 48"/>
            <p:cNvCxnSpPr/>
            <p:nvPr/>
          </p:nvCxnSpPr>
          <p:spPr>
            <a:xfrm>
              <a:off x="4401015" y="3735969"/>
              <a:ext cx="55198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953000" y="3212021"/>
              <a:ext cx="1820437" cy="523948"/>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763626" y="3226741"/>
            <a:ext cx="2973578" cy="1120196"/>
            <a:chOff x="3886200" y="3149610"/>
            <a:chExt cx="3142902" cy="1120196"/>
          </a:xfrm>
        </p:grpSpPr>
        <p:cxnSp>
          <p:nvCxnSpPr>
            <p:cNvPr id="52" name="Straight Connector 51"/>
            <p:cNvCxnSpPr/>
            <p:nvPr/>
          </p:nvCxnSpPr>
          <p:spPr>
            <a:xfrm>
              <a:off x="3886200" y="4267200"/>
              <a:ext cx="13716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257104" y="3149610"/>
              <a:ext cx="1771998" cy="1120196"/>
            </a:xfrm>
            <a:prstGeom prst="straightConnector1">
              <a:avLst/>
            </a:prstGeom>
            <a:ln w="254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327566" y="5745850"/>
            <a:ext cx="6671050" cy="461665"/>
          </a:xfrm>
          <a:prstGeom prst="rect">
            <a:avLst/>
          </a:prstGeom>
          <a:noFill/>
        </p:spPr>
        <p:txBody>
          <a:bodyPr wrap="square" rtlCol="0">
            <a:spAutoFit/>
          </a:bodyPr>
          <a:lstStyle/>
          <a:p>
            <a:r>
              <a:rPr lang="en-US" sz="2400" dirty="0" smtClean="0">
                <a:solidFill>
                  <a:prstClr val="black"/>
                </a:solidFill>
                <a:latin typeface="Calibri"/>
              </a:rPr>
              <a:t>-- Barton Payne, </a:t>
            </a:r>
            <a:r>
              <a:rPr lang="en-US" sz="2400" i="1" dirty="0" smtClean="0">
                <a:solidFill>
                  <a:prstClr val="black"/>
                </a:solidFill>
                <a:latin typeface="Calibri"/>
              </a:rPr>
              <a:t>Encyclopedia of Biblical Prophesy</a:t>
            </a:r>
            <a:endParaRPr lang="en-US" sz="2400" i="1" dirty="0">
              <a:solidFill>
                <a:prstClr val="black"/>
              </a:solidFill>
              <a:latin typeface="Calibri"/>
            </a:endParaRPr>
          </a:p>
        </p:txBody>
      </p:sp>
    </p:spTree>
    <p:extLst>
      <p:ext uri="{BB962C8B-B14F-4D97-AF65-F5344CB8AC3E}">
        <p14:creationId xmlns:p14="http://schemas.microsoft.com/office/powerpoint/2010/main" val="12952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12" name="TextBox 11"/>
          <p:cNvSpPr txBox="1"/>
          <p:nvPr/>
        </p:nvSpPr>
        <p:spPr>
          <a:xfrm>
            <a:off x="4056368" y="470247"/>
            <a:ext cx="7692305" cy="707886"/>
          </a:xfrm>
          <a:prstGeom prst="rect">
            <a:avLst/>
          </a:prstGeom>
          <a:noFill/>
        </p:spPr>
        <p:txBody>
          <a:bodyPr wrap="square" rtlCol="0">
            <a:spAutoFit/>
          </a:bodyPr>
          <a:lstStyle/>
          <a:p>
            <a:pPr algn="ctr"/>
            <a:r>
              <a:rPr lang="en-US" sz="4000" dirty="0" smtClean="0"/>
              <a:t>Old Testament Prophecy of Jesus</a:t>
            </a:r>
            <a:endParaRPr lang="en-US" sz="4000" dirty="0"/>
          </a:p>
        </p:txBody>
      </p:sp>
      <p:grpSp>
        <p:nvGrpSpPr>
          <p:cNvPr id="11" name="Group 10"/>
          <p:cNvGrpSpPr>
            <a:grpSpLocks noChangeAspect="1"/>
          </p:cNvGrpSpPr>
          <p:nvPr/>
        </p:nvGrpSpPr>
        <p:grpSpPr>
          <a:xfrm>
            <a:off x="521628" y="304800"/>
            <a:ext cx="3108251" cy="3907482"/>
            <a:chOff x="218179" y="152400"/>
            <a:chExt cx="3515621" cy="4419600"/>
          </a:xfrm>
          <a:effectLst>
            <a:outerShdw blurRad="254000" dist="190500" dir="1200000" algn="ctr" rotWithShape="0">
              <a:srgbClr val="000000">
                <a:alpha val="43137"/>
              </a:srgbClr>
            </a:outerShdw>
          </a:effectLst>
        </p:grpSpPr>
        <p:sp>
          <p:nvSpPr>
            <p:cNvPr id="13" name="Rectangle 12"/>
            <p:cNvSpPr/>
            <p:nvPr/>
          </p:nvSpPr>
          <p:spPr>
            <a:xfrm>
              <a:off x="218179" y="152400"/>
              <a:ext cx="3515621" cy="441960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48" y="287659"/>
              <a:ext cx="3187083" cy="41490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5" name="TextBox 14"/>
          <p:cNvSpPr txBox="1"/>
          <p:nvPr/>
        </p:nvSpPr>
        <p:spPr>
          <a:xfrm>
            <a:off x="478663" y="4407264"/>
            <a:ext cx="5498659" cy="1200329"/>
          </a:xfrm>
          <a:prstGeom prst="rect">
            <a:avLst/>
          </a:prstGeom>
          <a:noFill/>
        </p:spPr>
        <p:txBody>
          <a:bodyPr wrap="square" rtlCol="0">
            <a:spAutoFit/>
          </a:bodyPr>
          <a:lstStyle/>
          <a:p>
            <a:r>
              <a:rPr lang="en-US" sz="2400" dirty="0" smtClean="0"/>
              <a:t>Peter Stoner, mathematician</a:t>
            </a:r>
          </a:p>
          <a:p>
            <a:r>
              <a:rPr lang="en-US" sz="2400" dirty="0" smtClean="0"/>
              <a:t>Co-Founder, American Scientific Affiliation</a:t>
            </a:r>
          </a:p>
          <a:p>
            <a:r>
              <a:rPr lang="en-US" sz="2400" dirty="0" smtClean="0"/>
              <a:t>Author, </a:t>
            </a:r>
            <a:r>
              <a:rPr lang="en-US" sz="2400" i="1" dirty="0" smtClean="0"/>
              <a:t>Science Speaks (Pg. 100-107)</a:t>
            </a:r>
          </a:p>
        </p:txBody>
      </p:sp>
      <p:sp>
        <p:nvSpPr>
          <p:cNvPr id="16" name="TextBox 15"/>
          <p:cNvSpPr txBox="1"/>
          <p:nvPr/>
        </p:nvSpPr>
        <p:spPr>
          <a:xfrm>
            <a:off x="3982932" y="1809687"/>
            <a:ext cx="7839177" cy="646331"/>
          </a:xfrm>
          <a:prstGeom prst="rect">
            <a:avLst/>
          </a:prstGeom>
          <a:noFill/>
        </p:spPr>
        <p:txBody>
          <a:bodyPr wrap="square" rtlCol="0">
            <a:spAutoFit/>
          </a:bodyPr>
          <a:lstStyle/>
          <a:p>
            <a:pPr algn="ctr"/>
            <a:r>
              <a:rPr lang="en-US" sz="3600" dirty="0" smtClean="0"/>
              <a:t>Chances of just 8 </a:t>
            </a:r>
            <a:r>
              <a:rPr lang="en-US" sz="3600" smtClean="0"/>
              <a:t>of them to </a:t>
            </a:r>
            <a:r>
              <a:rPr lang="en-US" sz="3600" dirty="0" smtClean="0"/>
              <a:t>come true?</a:t>
            </a:r>
            <a:endParaRPr lang="en-US" sz="3600" dirty="0"/>
          </a:p>
        </p:txBody>
      </p:sp>
      <p:sp>
        <p:nvSpPr>
          <p:cNvPr id="17" name="TextBox 16"/>
          <p:cNvSpPr txBox="1"/>
          <p:nvPr/>
        </p:nvSpPr>
        <p:spPr>
          <a:xfrm>
            <a:off x="6035621" y="2918421"/>
            <a:ext cx="3733799" cy="707886"/>
          </a:xfrm>
          <a:prstGeom prst="rect">
            <a:avLst/>
          </a:prstGeom>
          <a:noFill/>
        </p:spPr>
        <p:txBody>
          <a:bodyPr wrap="square" rtlCol="0">
            <a:spAutoFit/>
          </a:bodyPr>
          <a:lstStyle/>
          <a:p>
            <a:pPr algn="ctr"/>
            <a:r>
              <a:rPr lang="en-US" sz="4000" dirty="0" smtClean="0"/>
              <a:t>1 in 1x10</a:t>
            </a:r>
            <a:r>
              <a:rPr lang="en-US" sz="4000" baseline="30000" dirty="0" smtClean="0"/>
              <a:t>17</a:t>
            </a:r>
            <a:endParaRPr lang="en-US" sz="4000" baseline="30000" dirty="0"/>
          </a:p>
        </p:txBody>
      </p:sp>
    </p:spTree>
    <p:extLst>
      <p:ext uri="{BB962C8B-B14F-4D97-AF65-F5344CB8AC3E}">
        <p14:creationId xmlns:p14="http://schemas.microsoft.com/office/powerpoint/2010/main" val="89426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24000" y="990600"/>
            <a:ext cx="6400800" cy="584775"/>
          </a:xfrm>
          <a:prstGeom prst="rect">
            <a:avLst/>
          </a:prstGeom>
          <a:noFill/>
        </p:spPr>
        <p:txBody>
          <a:bodyPr wrap="square" rtlCol="0">
            <a:spAutoFit/>
          </a:bodyPr>
          <a:lstStyle/>
          <a:p>
            <a:pPr algn="ctr"/>
            <a:r>
              <a:rPr lang="en-US" sz="3200" dirty="0" smtClean="0">
                <a:latin typeface="Calibri"/>
              </a:rPr>
              <a:t>Maximum Sky</a:t>
            </a:r>
            <a:endParaRPr lang="en-US" sz="3200" dirty="0">
              <a:latin typeface="Calibri"/>
            </a:endParaRPr>
          </a:p>
        </p:txBody>
      </p:sp>
      <p:pic>
        <p:nvPicPr>
          <p:cNvPr id="18" name="Picture 17"/>
          <p:cNvPicPr>
            <a:picLocks noChangeAspect="1"/>
          </p:cNvPicPr>
          <p:nvPr/>
        </p:nvPicPr>
        <p:blipFill>
          <a:blip r:embed="rId2"/>
          <a:stretch>
            <a:fillRect/>
          </a:stretch>
        </p:blipFill>
        <p:spPr>
          <a:xfrm>
            <a:off x="1514856" y="152468"/>
            <a:ext cx="9147048" cy="5415707"/>
          </a:xfrm>
          <a:prstGeom prst="rect">
            <a:avLst/>
          </a:prstGeom>
        </p:spPr>
      </p:pic>
      <p:sp>
        <p:nvSpPr>
          <p:cNvPr id="19" name="TextBox 18"/>
          <p:cNvSpPr txBox="1"/>
          <p:nvPr/>
        </p:nvSpPr>
        <p:spPr>
          <a:xfrm>
            <a:off x="1514856" y="5656523"/>
            <a:ext cx="10058400" cy="584775"/>
          </a:xfrm>
          <a:prstGeom prst="rect">
            <a:avLst/>
          </a:prstGeom>
          <a:noFill/>
        </p:spPr>
        <p:txBody>
          <a:bodyPr wrap="square" rtlCol="0">
            <a:spAutoFit/>
          </a:bodyPr>
          <a:lstStyle/>
          <a:p>
            <a:r>
              <a:rPr lang="en-US" sz="3200" dirty="0" smtClean="0">
                <a:solidFill>
                  <a:schemeClr val="bg1"/>
                </a:solidFill>
                <a:latin typeface="Calibri"/>
              </a:rPr>
              <a:t>Dead Sea Scrolls, caves of Qumran, discovered 1949.</a:t>
            </a:r>
          </a:p>
        </p:txBody>
      </p:sp>
      <p:pic>
        <p:nvPicPr>
          <p:cNvPr id="20" name="Picture 19"/>
          <p:cNvPicPr>
            <a:picLocks noChangeAspect="1"/>
          </p:cNvPicPr>
          <p:nvPr/>
        </p:nvPicPr>
        <p:blipFill>
          <a:blip r:embed="rId3"/>
          <a:stretch>
            <a:fillRect/>
          </a:stretch>
        </p:blipFill>
        <p:spPr>
          <a:xfrm>
            <a:off x="1676400" y="3573581"/>
            <a:ext cx="3352800" cy="1854244"/>
          </a:xfrm>
          <a:prstGeom prst="rect">
            <a:avLst/>
          </a:prstGeom>
        </p:spPr>
      </p:pic>
      <p:sp>
        <p:nvSpPr>
          <p:cNvPr id="21" name="TextBox 20"/>
          <p:cNvSpPr txBox="1"/>
          <p:nvPr/>
        </p:nvSpPr>
        <p:spPr>
          <a:xfrm>
            <a:off x="1514856" y="6113919"/>
            <a:ext cx="10226040" cy="584775"/>
          </a:xfrm>
          <a:prstGeom prst="rect">
            <a:avLst/>
          </a:prstGeom>
          <a:noFill/>
        </p:spPr>
        <p:txBody>
          <a:bodyPr wrap="square" rtlCol="0">
            <a:spAutoFit/>
          </a:bodyPr>
          <a:lstStyle/>
          <a:p>
            <a:r>
              <a:rPr lang="en-US" sz="3200" dirty="0" smtClean="0">
                <a:solidFill>
                  <a:schemeClr val="bg1"/>
                </a:solidFill>
                <a:latin typeface="Calibri"/>
              </a:rPr>
              <a:t>Great Isaiah scroll</a:t>
            </a:r>
            <a:r>
              <a:rPr lang="en-US" sz="3200" smtClean="0">
                <a:solidFill>
                  <a:schemeClr val="bg1"/>
                </a:solidFill>
                <a:latin typeface="Calibri"/>
              </a:rPr>
              <a:t>: ca</a:t>
            </a:r>
            <a:r>
              <a:rPr lang="en-US" sz="3200" dirty="0" smtClean="0">
                <a:solidFill>
                  <a:schemeClr val="bg1"/>
                </a:solidFill>
                <a:latin typeface="Calibri"/>
              </a:rPr>
              <a:t>. 125 BC.  (Isaiah written ca. 700 BC).</a:t>
            </a:r>
          </a:p>
        </p:txBody>
      </p:sp>
    </p:spTree>
    <p:extLst>
      <p:ext uri="{BB962C8B-B14F-4D97-AF65-F5344CB8AC3E}">
        <p14:creationId xmlns:p14="http://schemas.microsoft.com/office/powerpoint/2010/main" val="4269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10" name="TextBox 9"/>
          <p:cNvSpPr txBox="1"/>
          <p:nvPr/>
        </p:nvSpPr>
        <p:spPr>
          <a:xfrm>
            <a:off x="457200" y="1378721"/>
            <a:ext cx="7010400" cy="646331"/>
          </a:xfrm>
          <a:prstGeom prst="rect">
            <a:avLst/>
          </a:prstGeom>
          <a:noFill/>
        </p:spPr>
        <p:txBody>
          <a:bodyPr wrap="square" rtlCol="0">
            <a:spAutoFit/>
          </a:bodyPr>
          <a:lstStyle/>
          <a:p>
            <a:pPr marL="592138" indent="-592138">
              <a:buFont typeface="Arial" charset="0"/>
              <a:buChar char="•"/>
            </a:pPr>
            <a:r>
              <a:rPr lang="en-US" sz="3600" dirty="0" smtClean="0"/>
              <a:t>The unity of the Bible.</a:t>
            </a:r>
          </a:p>
        </p:txBody>
      </p:sp>
      <p:sp>
        <p:nvSpPr>
          <p:cNvPr id="6" name="TextBox 5"/>
          <p:cNvSpPr txBox="1"/>
          <p:nvPr/>
        </p:nvSpPr>
        <p:spPr>
          <a:xfrm>
            <a:off x="457200" y="1981383"/>
            <a:ext cx="11444288" cy="646331"/>
          </a:xfrm>
          <a:prstGeom prst="rect">
            <a:avLst/>
          </a:prstGeom>
          <a:noFill/>
        </p:spPr>
        <p:txBody>
          <a:bodyPr wrap="square" rtlCol="0">
            <a:spAutoFit/>
          </a:bodyPr>
          <a:lstStyle/>
          <a:p>
            <a:pPr marL="587375" indent="-587375">
              <a:buFont typeface="Arial" charset="0"/>
              <a:buChar char="•"/>
            </a:pPr>
            <a:r>
              <a:rPr lang="en-US" sz="3600" dirty="0" smtClean="0"/>
              <a:t>Old Testament prophecy concerning the coming of Jesus.</a:t>
            </a:r>
          </a:p>
        </p:txBody>
      </p:sp>
      <p:sp>
        <p:nvSpPr>
          <p:cNvPr id="8" name="TextBox 7"/>
          <p:cNvSpPr txBox="1"/>
          <p:nvPr/>
        </p:nvSpPr>
        <p:spPr>
          <a:xfrm>
            <a:off x="457200" y="2584046"/>
            <a:ext cx="7772401" cy="646331"/>
          </a:xfrm>
          <a:prstGeom prst="rect">
            <a:avLst/>
          </a:prstGeom>
          <a:noFill/>
        </p:spPr>
        <p:txBody>
          <a:bodyPr wrap="square" rtlCol="0">
            <a:spAutoFit/>
          </a:bodyPr>
          <a:lstStyle/>
          <a:p>
            <a:pPr marL="587375" indent="-587375">
              <a:buFont typeface="Arial" charset="0"/>
              <a:buChar char="•"/>
            </a:pPr>
            <a:r>
              <a:rPr lang="en-US" sz="3600" dirty="0" smtClean="0"/>
              <a:t>The teaching and authority of Jesus.  </a:t>
            </a:r>
          </a:p>
        </p:txBody>
      </p:sp>
      <p:sp>
        <p:nvSpPr>
          <p:cNvPr id="9" name="TextBox 8"/>
          <p:cNvSpPr txBox="1"/>
          <p:nvPr/>
        </p:nvSpPr>
        <p:spPr>
          <a:xfrm>
            <a:off x="786130" y="3408775"/>
            <a:ext cx="5481638" cy="646331"/>
          </a:xfrm>
          <a:prstGeom prst="rect">
            <a:avLst/>
          </a:prstGeom>
          <a:noFill/>
        </p:spPr>
        <p:txBody>
          <a:bodyPr wrap="square" rtlCol="0">
            <a:spAutoFit/>
          </a:bodyPr>
          <a:lstStyle/>
          <a:p>
            <a:pPr marL="587375" indent="-587375">
              <a:buFont typeface="Wingdings" charset="2"/>
              <a:buChar char="Ø"/>
            </a:pPr>
            <a:r>
              <a:rPr lang="en-US" sz="3600" dirty="0" smtClean="0">
                <a:solidFill>
                  <a:srgbClr val="FF0000"/>
                </a:solidFill>
              </a:rPr>
              <a:t>What </a:t>
            </a:r>
            <a:r>
              <a:rPr lang="en-US" sz="3600" smtClean="0">
                <a:solidFill>
                  <a:srgbClr val="FF0000"/>
                </a:solidFill>
              </a:rPr>
              <a:t>would it mean?</a:t>
            </a:r>
            <a:endParaRPr lang="en-US" sz="3600" dirty="0" smtClean="0">
              <a:solidFill>
                <a:srgbClr val="FF0000"/>
              </a:solidFill>
            </a:endParaRPr>
          </a:p>
        </p:txBody>
      </p:sp>
      <p:sp>
        <p:nvSpPr>
          <p:cNvPr id="12" name="TextBox 11"/>
          <p:cNvSpPr txBox="1"/>
          <p:nvPr/>
        </p:nvSpPr>
        <p:spPr>
          <a:xfrm>
            <a:off x="795655" y="465189"/>
            <a:ext cx="10591800" cy="707886"/>
          </a:xfrm>
          <a:prstGeom prst="rect">
            <a:avLst/>
          </a:prstGeom>
          <a:noFill/>
        </p:spPr>
        <p:txBody>
          <a:bodyPr wrap="square" rtlCol="0">
            <a:spAutoFit/>
          </a:bodyPr>
          <a:lstStyle/>
          <a:p>
            <a:pPr algn="ctr"/>
            <a:r>
              <a:rPr lang="en-US" sz="4000" dirty="0" smtClean="0">
                <a:solidFill>
                  <a:prstClr val="black"/>
                </a:solidFill>
              </a:rPr>
              <a:t>How Do We Know the Bible is God’s Word?</a:t>
            </a:r>
            <a:endParaRPr lang="en-US" sz="4000" dirty="0">
              <a:solidFill>
                <a:prstClr val="black"/>
              </a:solidFill>
            </a:endParaRPr>
          </a:p>
        </p:txBody>
      </p:sp>
    </p:spTree>
    <p:extLst>
      <p:ext uri="{BB962C8B-B14F-4D97-AF65-F5344CB8AC3E}">
        <p14:creationId xmlns:p14="http://schemas.microsoft.com/office/powerpoint/2010/main" val="486590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12" name="TextBox 11"/>
          <p:cNvSpPr txBox="1"/>
          <p:nvPr/>
        </p:nvSpPr>
        <p:spPr>
          <a:xfrm>
            <a:off x="396949" y="147774"/>
            <a:ext cx="11277600" cy="707886"/>
          </a:xfrm>
          <a:prstGeom prst="rect">
            <a:avLst/>
          </a:prstGeom>
          <a:noFill/>
        </p:spPr>
        <p:txBody>
          <a:bodyPr wrap="square" rtlCol="0">
            <a:spAutoFit/>
          </a:bodyPr>
          <a:lstStyle/>
          <a:p>
            <a:pPr algn="ctr"/>
            <a:r>
              <a:rPr lang="en-US" sz="4000" dirty="0" smtClean="0"/>
              <a:t>An Argument Based on the Authority </a:t>
            </a:r>
            <a:r>
              <a:rPr lang="en-US" sz="4000" smtClean="0"/>
              <a:t>of Jesus</a:t>
            </a:r>
            <a:endParaRPr lang="en-US" sz="4000" dirty="0"/>
          </a:p>
        </p:txBody>
      </p:sp>
      <p:sp>
        <p:nvSpPr>
          <p:cNvPr id="13" name="TextBox 12"/>
          <p:cNvSpPr txBox="1"/>
          <p:nvPr/>
        </p:nvSpPr>
        <p:spPr>
          <a:xfrm>
            <a:off x="312775" y="4232820"/>
            <a:ext cx="2694188" cy="861774"/>
          </a:xfrm>
          <a:prstGeom prst="rect">
            <a:avLst/>
          </a:prstGeom>
          <a:noFill/>
        </p:spPr>
        <p:txBody>
          <a:bodyPr wrap="square" rtlCol="0">
            <a:spAutoFit/>
          </a:bodyPr>
          <a:lstStyle/>
          <a:p>
            <a:r>
              <a:rPr lang="en-US" sz="1600" dirty="0"/>
              <a:t>Dr. Norman </a:t>
            </a:r>
            <a:r>
              <a:rPr lang="en-US" sz="1600" dirty="0" smtClean="0"/>
              <a:t>Geisler, author</a:t>
            </a:r>
            <a:endParaRPr lang="en-US" sz="1600" dirty="0"/>
          </a:p>
          <a:p>
            <a:r>
              <a:rPr lang="en-US" sz="1600" i="1" dirty="0" smtClean="0"/>
              <a:t>Twelve Points That Show Christianity is True </a:t>
            </a:r>
            <a:endParaRPr lang="en-US" sz="1600" i="1" dirty="0"/>
          </a:p>
        </p:txBody>
      </p:sp>
      <p:sp>
        <p:nvSpPr>
          <p:cNvPr id="14" name="TextBox 13"/>
          <p:cNvSpPr txBox="1"/>
          <p:nvPr/>
        </p:nvSpPr>
        <p:spPr>
          <a:xfrm>
            <a:off x="3006963" y="2253218"/>
            <a:ext cx="8382405"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The Resurrection </a:t>
            </a:r>
            <a:r>
              <a:rPr lang="en-US" sz="2400" dirty="0" smtClean="0"/>
              <a:t>confirmed </a:t>
            </a:r>
            <a:r>
              <a:rPr lang="en-US" sz="2400" dirty="0"/>
              <a:t>Jesus’ </a:t>
            </a:r>
            <a:r>
              <a:rPr lang="en-US" sz="2400" dirty="0" smtClean="0"/>
              <a:t>claim to be God, therefore, Jesus is God.</a:t>
            </a:r>
            <a:endParaRPr lang="en-US" sz="2400" dirty="0"/>
          </a:p>
        </p:txBody>
      </p:sp>
      <p:sp>
        <p:nvSpPr>
          <p:cNvPr id="15" name="TextBox 14"/>
          <p:cNvSpPr txBox="1"/>
          <p:nvPr/>
        </p:nvSpPr>
        <p:spPr>
          <a:xfrm>
            <a:off x="3006963" y="3110606"/>
            <a:ext cx="8401455"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Whatever Jesus (who is God) </a:t>
            </a:r>
            <a:r>
              <a:rPr lang="en-US" sz="2400" dirty="0" smtClean="0"/>
              <a:t>taught </a:t>
            </a:r>
            <a:r>
              <a:rPr lang="en-US" sz="2400" dirty="0"/>
              <a:t>is true.</a:t>
            </a:r>
          </a:p>
        </p:txBody>
      </p:sp>
      <p:sp>
        <p:nvSpPr>
          <p:cNvPr id="16" name="TextBox 15"/>
          <p:cNvSpPr txBox="1"/>
          <p:nvPr/>
        </p:nvSpPr>
        <p:spPr>
          <a:xfrm>
            <a:off x="3006963" y="3598662"/>
            <a:ext cx="8553855"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Jesus taught that the Bible is the Word of God</a:t>
            </a:r>
            <a:r>
              <a:rPr lang="en-US" sz="2400" dirty="0" smtClean="0"/>
              <a:t>. He affirmed the Old Testament and promised the coming of the New Testament by the Holy Spirit.</a:t>
            </a:r>
            <a:endParaRPr lang="en-US" sz="2400" dirty="0"/>
          </a:p>
        </p:txBody>
      </p:sp>
      <p:sp>
        <p:nvSpPr>
          <p:cNvPr id="17" name="TextBox 16"/>
          <p:cNvSpPr txBox="1"/>
          <p:nvPr/>
        </p:nvSpPr>
        <p:spPr>
          <a:xfrm>
            <a:off x="425023" y="5366329"/>
            <a:ext cx="8751428" cy="830997"/>
          </a:xfrm>
          <a:prstGeom prst="rect">
            <a:avLst/>
          </a:prstGeom>
          <a:noFill/>
        </p:spPr>
        <p:txBody>
          <a:bodyPr wrap="square" rtlCol="0">
            <a:spAutoFit/>
          </a:bodyPr>
          <a:lstStyle/>
          <a:p>
            <a:pPr marL="2687638" indent="-2687638"/>
            <a:r>
              <a:rPr lang="en-US" sz="2400" i="1" u="sng" dirty="0">
                <a:solidFill>
                  <a:srgbClr val="FF0000"/>
                </a:solidFill>
              </a:rPr>
              <a:t>Inductive Reasoning</a:t>
            </a:r>
            <a:r>
              <a:rPr lang="en-US" sz="2400" i="1" dirty="0">
                <a:solidFill>
                  <a:srgbClr val="FF0000"/>
                </a:solidFill>
              </a:rPr>
              <a:t>:  </a:t>
            </a:r>
            <a:r>
              <a:rPr lang="en-US" sz="2400" i="1" dirty="0"/>
              <a:t>Collecting evidence and </a:t>
            </a:r>
            <a:r>
              <a:rPr lang="en-US" sz="2400" i="1" dirty="0" smtClean="0"/>
              <a:t>following the evidence wherever </a:t>
            </a:r>
            <a:r>
              <a:rPr lang="en-US" sz="2400" i="1" dirty="0"/>
              <a:t>it leads.  </a:t>
            </a:r>
            <a:endParaRPr lang="en-US" sz="2400" dirty="0"/>
          </a:p>
        </p:txBody>
      </p:sp>
      <p:sp>
        <p:nvSpPr>
          <p:cNvPr id="18" name="TextBox 17"/>
          <p:cNvSpPr txBox="1"/>
          <p:nvPr/>
        </p:nvSpPr>
        <p:spPr>
          <a:xfrm>
            <a:off x="3006963" y="1395830"/>
            <a:ext cx="8801506"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In the New Testament, Jesus </a:t>
            </a:r>
            <a:r>
              <a:rPr lang="en-US" sz="2400" dirty="0"/>
              <a:t>claimed to be </a:t>
            </a:r>
            <a:r>
              <a:rPr lang="en-US" sz="2400" dirty="0" smtClean="0"/>
              <a:t>God </a:t>
            </a:r>
            <a:r>
              <a:rPr lang="en-US" sz="2400" dirty="0"/>
              <a:t>and predicted his Resurrection.</a:t>
            </a:r>
          </a:p>
        </p:txBody>
      </p:sp>
      <p:sp>
        <p:nvSpPr>
          <p:cNvPr id="25" name="TextBox 24"/>
          <p:cNvSpPr txBox="1"/>
          <p:nvPr/>
        </p:nvSpPr>
        <p:spPr>
          <a:xfrm>
            <a:off x="3006963" y="4825384"/>
            <a:ext cx="8382405" cy="461665"/>
          </a:xfrm>
          <a:prstGeom prst="rect">
            <a:avLst/>
          </a:prstGeom>
          <a:noFill/>
        </p:spPr>
        <p:txBody>
          <a:bodyPr wrap="square" rtlCol="0">
            <a:spAutoFit/>
          </a:bodyPr>
          <a:lstStyle/>
          <a:p>
            <a:pPr marL="342900" indent="-342900">
              <a:buFont typeface="Wingdings" charset="2"/>
              <a:buChar char="Ø"/>
            </a:pPr>
            <a:r>
              <a:rPr lang="en-US" sz="2400" dirty="0"/>
              <a:t>The Bible is from </a:t>
            </a:r>
            <a:r>
              <a:rPr lang="en-US" sz="2400" dirty="0" smtClean="0"/>
              <a:t>God, and true. Anything opposed to it is false.</a:t>
            </a:r>
            <a:endParaRPr lang="en-US" sz="2400" dirty="0"/>
          </a:p>
        </p:txBody>
      </p:sp>
      <p:sp>
        <p:nvSpPr>
          <p:cNvPr id="19" name="TextBox 18"/>
          <p:cNvSpPr txBox="1"/>
          <p:nvPr/>
        </p:nvSpPr>
        <p:spPr>
          <a:xfrm>
            <a:off x="3006963" y="907774"/>
            <a:ext cx="8801506" cy="461665"/>
          </a:xfrm>
          <a:prstGeom prst="rect">
            <a:avLst/>
          </a:prstGeom>
          <a:noFill/>
        </p:spPr>
        <p:txBody>
          <a:bodyPr wrap="square" rtlCol="0">
            <a:spAutoFit/>
          </a:bodyPr>
          <a:lstStyle/>
          <a:p>
            <a:pPr marL="342900" indent="-342900">
              <a:buFont typeface="Wingdings" charset="2"/>
              <a:buChar char="ü"/>
            </a:pPr>
            <a:r>
              <a:rPr lang="en-US" sz="2400" dirty="0" smtClean="0"/>
              <a:t>The New Testament is historically reliable.</a:t>
            </a:r>
            <a:endParaRPr lang="en-US" sz="2400" dirty="0"/>
          </a:p>
        </p:txBody>
      </p:sp>
      <p:grpSp>
        <p:nvGrpSpPr>
          <p:cNvPr id="20" name="Group 19"/>
          <p:cNvGrpSpPr>
            <a:grpSpLocks noChangeAspect="1"/>
          </p:cNvGrpSpPr>
          <p:nvPr/>
        </p:nvGrpSpPr>
        <p:grpSpPr>
          <a:xfrm>
            <a:off x="409649" y="922124"/>
            <a:ext cx="2310019" cy="3252885"/>
            <a:chOff x="379933" y="304799"/>
            <a:chExt cx="4406288" cy="6204773"/>
          </a:xfrm>
        </p:grpSpPr>
        <p:sp>
          <p:nvSpPr>
            <p:cNvPr id="21" name="Rectangle 20"/>
            <p:cNvSpPr>
              <a:spLocks noChangeAspect="1"/>
            </p:cNvSpPr>
            <p:nvPr/>
          </p:nvSpPr>
          <p:spPr>
            <a:xfrm>
              <a:off x="379933" y="304799"/>
              <a:ext cx="4406288" cy="6204773"/>
            </a:xfrm>
            <a:prstGeom prst="rect">
              <a:avLst/>
            </a:prstGeom>
            <a:solidFill>
              <a:schemeClr val="bg2">
                <a:lumMod val="7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2" name="Picture 21"/>
            <p:cNvPicPr>
              <a:picLocks noChangeAspect="1"/>
            </p:cNvPicPr>
            <p:nvPr/>
          </p:nvPicPr>
          <p:blipFill>
            <a:blip r:embed="rId3"/>
            <a:stretch>
              <a:fillRect/>
            </a:stretch>
          </p:blipFill>
          <p:spPr>
            <a:xfrm>
              <a:off x="487009" y="408298"/>
              <a:ext cx="4171950" cy="5981700"/>
            </a:xfrm>
            <a:prstGeom prst="rect">
              <a:avLst/>
            </a:prstGeom>
          </p:spPr>
        </p:pic>
      </p:grpSp>
    </p:spTree>
    <p:extLst>
      <p:ext uri="{BB962C8B-B14F-4D97-AF65-F5344CB8AC3E}">
        <p14:creationId xmlns:p14="http://schemas.microsoft.com/office/powerpoint/2010/main" val="12218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18" name="TextBox 17"/>
          <p:cNvSpPr txBox="1"/>
          <p:nvPr/>
        </p:nvSpPr>
        <p:spPr>
          <a:xfrm>
            <a:off x="381000" y="381000"/>
            <a:ext cx="11277600" cy="707886"/>
          </a:xfrm>
          <a:prstGeom prst="rect">
            <a:avLst/>
          </a:prstGeom>
          <a:noFill/>
        </p:spPr>
        <p:txBody>
          <a:bodyPr wrap="square" rtlCol="0">
            <a:spAutoFit/>
          </a:bodyPr>
          <a:lstStyle/>
          <a:p>
            <a:pPr algn="ctr"/>
            <a:r>
              <a:rPr lang="en-US" sz="4000" dirty="0">
                <a:solidFill>
                  <a:prstClr val="black"/>
                </a:solidFill>
              </a:rPr>
              <a:t>Seven Ways Jesus Claimed To Be God</a:t>
            </a:r>
          </a:p>
        </p:txBody>
      </p:sp>
      <p:sp>
        <p:nvSpPr>
          <p:cNvPr id="19" name="TextBox 18"/>
          <p:cNvSpPr txBox="1"/>
          <p:nvPr/>
        </p:nvSpPr>
        <p:spPr>
          <a:xfrm>
            <a:off x="838200" y="1171040"/>
            <a:ext cx="3452936" cy="584775"/>
          </a:xfrm>
          <a:prstGeom prst="rect">
            <a:avLst/>
          </a:prstGeom>
          <a:noFill/>
        </p:spPr>
        <p:txBody>
          <a:bodyPr wrap="square" rtlCol="0">
            <a:spAutoFit/>
          </a:bodyPr>
          <a:lstStyle/>
          <a:p>
            <a:r>
              <a:rPr lang="en-US" sz="3200" dirty="0" smtClean="0">
                <a:solidFill>
                  <a:prstClr val="black"/>
                </a:solidFill>
                <a:latin typeface="Calibri"/>
              </a:rPr>
              <a:t>Jesus claimed to:</a:t>
            </a:r>
          </a:p>
        </p:txBody>
      </p:sp>
      <p:sp>
        <p:nvSpPr>
          <p:cNvPr id="20" name="TextBox 19"/>
          <p:cNvSpPr txBox="1"/>
          <p:nvPr/>
        </p:nvSpPr>
        <p:spPr>
          <a:xfrm>
            <a:off x="838200" y="1752600"/>
            <a:ext cx="10020300" cy="3539430"/>
          </a:xfrm>
          <a:prstGeom prst="rect">
            <a:avLst/>
          </a:prstGeom>
          <a:noFill/>
        </p:spPr>
        <p:txBody>
          <a:bodyPr wrap="square" rtlCol="0">
            <a:spAutoFit/>
          </a:bodyPr>
          <a:lstStyle/>
          <a:p>
            <a:pPr marL="350838" indent="-350838">
              <a:buFontTx/>
              <a:buAutoNum type="arabicPeriod"/>
            </a:pPr>
            <a:r>
              <a:rPr lang="en-US" sz="3200" dirty="0" smtClean="0">
                <a:solidFill>
                  <a:prstClr val="black"/>
                </a:solidFill>
                <a:latin typeface="Calibri"/>
              </a:rPr>
              <a:t> Be </a:t>
            </a:r>
            <a:r>
              <a:rPr lang="en-US" sz="3200" dirty="0">
                <a:solidFill>
                  <a:prstClr val="black"/>
                </a:solidFill>
                <a:latin typeface="Calibri"/>
              </a:rPr>
              <a:t>the great “I </a:t>
            </a:r>
            <a:r>
              <a:rPr lang="en-US" sz="3200" dirty="0" smtClean="0">
                <a:solidFill>
                  <a:prstClr val="black"/>
                </a:solidFill>
                <a:latin typeface="Calibri"/>
              </a:rPr>
              <a:t>AM” (John 8:58).</a:t>
            </a:r>
          </a:p>
          <a:p>
            <a:pPr marL="350838" indent="-350838">
              <a:buFontTx/>
              <a:buAutoNum type="arabicPeriod"/>
            </a:pPr>
            <a:r>
              <a:rPr lang="en-US" sz="3200" dirty="0" smtClean="0">
                <a:solidFill>
                  <a:prstClr val="black"/>
                </a:solidFill>
                <a:latin typeface="Calibri"/>
              </a:rPr>
              <a:t> </a:t>
            </a:r>
            <a:r>
              <a:rPr lang="en-US" sz="3200" dirty="0">
                <a:solidFill>
                  <a:prstClr val="black"/>
                </a:solidFill>
                <a:latin typeface="Calibri"/>
              </a:rPr>
              <a:t>S</a:t>
            </a:r>
            <a:r>
              <a:rPr lang="en-US" sz="3200" dirty="0" smtClean="0">
                <a:solidFill>
                  <a:prstClr val="black"/>
                </a:solidFill>
                <a:latin typeface="Calibri"/>
              </a:rPr>
              <a:t>hare God’s glory (John 17:5).</a:t>
            </a:r>
          </a:p>
          <a:p>
            <a:pPr marL="350838" indent="-350838">
              <a:buFontTx/>
              <a:buAutoNum type="arabicPeriod"/>
            </a:pPr>
            <a:r>
              <a:rPr lang="en-US" sz="3200" dirty="0" smtClean="0">
                <a:solidFill>
                  <a:prstClr val="black"/>
                </a:solidFill>
                <a:latin typeface="Calibri"/>
              </a:rPr>
              <a:t> Be equal with God (John 10:30).</a:t>
            </a:r>
          </a:p>
          <a:p>
            <a:pPr marL="350838" indent="-350838">
              <a:buFontTx/>
              <a:buAutoNum type="arabicPeriod"/>
            </a:pPr>
            <a:r>
              <a:rPr lang="en-US" sz="3200" dirty="0" smtClean="0">
                <a:solidFill>
                  <a:prstClr val="black"/>
                </a:solidFill>
                <a:latin typeface="Calibri"/>
              </a:rPr>
              <a:t> </a:t>
            </a:r>
            <a:r>
              <a:rPr lang="en-US" sz="3200" dirty="0">
                <a:solidFill>
                  <a:prstClr val="black"/>
                </a:solidFill>
                <a:latin typeface="Calibri"/>
              </a:rPr>
              <a:t>B</a:t>
            </a:r>
            <a:r>
              <a:rPr lang="en-US" sz="3200" dirty="0" smtClean="0">
                <a:solidFill>
                  <a:prstClr val="black"/>
                </a:solidFill>
                <a:latin typeface="Calibri"/>
              </a:rPr>
              <a:t>e the Messiah-God (John 4:25-26, Mark 14:61-62).</a:t>
            </a:r>
          </a:p>
          <a:p>
            <a:pPr marL="350838" indent="-350838">
              <a:buFontTx/>
              <a:buAutoNum type="arabicPeriod"/>
            </a:pPr>
            <a:r>
              <a:rPr lang="en-US" sz="3200" dirty="0" smtClean="0">
                <a:solidFill>
                  <a:prstClr val="black"/>
                </a:solidFill>
                <a:latin typeface="Calibri"/>
              </a:rPr>
              <a:t> </a:t>
            </a:r>
            <a:r>
              <a:rPr lang="en-US" sz="3200" dirty="0">
                <a:solidFill>
                  <a:prstClr val="black"/>
                </a:solidFill>
                <a:latin typeface="Calibri"/>
              </a:rPr>
              <a:t>B</a:t>
            </a:r>
            <a:r>
              <a:rPr lang="en-US" sz="3200" dirty="0" smtClean="0">
                <a:solidFill>
                  <a:prstClr val="black"/>
                </a:solidFill>
                <a:latin typeface="Calibri"/>
              </a:rPr>
              <a:t>e worthy of honor like God (</a:t>
            </a:r>
            <a:r>
              <a:rPr lang="en-US" sz="3200" dirty="0">
                <a:solidFill>
                  <a:prstClr val="black"/>
                </a:solidFill>
                <a:latin typeface="Calibri"/>
              </a:rPr>
              <a:t>J</a:t>
            </a:r>
            <a:r>
              <a:rPr lang="en-US" sz="3200" dirty="0" smtClean="0">
                <a:solidFill>
                  <a:prstClr val="black"/>
                </a:solidFill>
                <a:latin typeface="Calibri"/>
              </a:rPr>
              <a:t>ohn 5:23).</a:t>
            </a:r>
          </a:p>
          <a:p>
            <a:pPr marL="350838" indent="-350838">
              <a:buFontTx/>
              <a:buAutoNum type="arabicPeriod"/>
            </a:pPr>
            <a:r>
              <a:rPr lang="en-US" sz="3200" dirty="0" smtClean="0">
                <a:solidFill>
                  <a:prstClr val="black"/>
                </a:solidFill>
                <a:latin typeface="Calibri"/>
              </a:rPr>
              <a:t> </a:t>
            </a:r>
            <a:r>
              <a:rPr lang="en-US" sz="3200" dirty="0">
                <a:solidFill>
                  <a:prstClr val="black"/>
                </a:solidFill>
                <a:latin typeface="Calibri"/>
              </a:rPr>
              <a:t>B</a:t>
            </a:r>
            <a:r>
              <a:rPr lang="en-US" sz="3200" dirty="0" smtClean="0">
                <a:solidFill>
                  <a:prstClr val="black"/>
                </a:solidFill>
                <a:latin typeface="Calibri"/>
              </a:rPr>
              <a:t>e equal in authority with God (Matt. 28:18).</a:t>
            </a:r>
          </a:p>
          <a:p>
            <a:pPr marL="350838" indent="-350838">
              <a:buFontTx/>
              <a:buAutoNum type="arabicPeriod"/>
            </a:pPr>
            <a:r>
              <a:rPr lang="en-US" sz="3200" dirty="0" smtClean="0">
                <a:solidFill>
                  <a:prstClr val="black"/>
                </a:solidFill>
                <a:latin typeface="Calibri"/>
              </a:rPr>
              <a:t> Be able to answer prayer in His name</a:t>
            </a:r>
            <a:r>
              <a:rPr lang="en-US" sz="3200" dirty="0">
                <a:solidFill>
                  <a:prstClr val="black"/>
                </a:solidFill>
                <a:latin typeface="Calibri"/>
              </a:rPr>
              <a:t> </a:t>
            </a:r>
            <a:r>
              <a:rPr lang="en-US" sz="3200" dirty="0" smtClean="0">
                <a:solidFill>
                  <a:prstClr val="black"/>
                </a:solidFill>
                <a:latin typeface="Calibri"/>
              </a:rPr>
              <a:t>(John 14:13). </a:t>
            </a:r>
          </a:p>
        </p:txBody>
      </p:sp>
    </p:spTree>
    <p:extLst>
      <p:ext uri="{BB962C8B-B14F-4D97-AF65-F5344CB8AC3E}">
        <p14:creationId xmlns:p14="http://schemas.microsoft.com/office/powerpoint/2010/main" val="1260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fade">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fade">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fade">
                                      <p:cBhvr>
                                        <p:cTn id="37" dur="500"/>
                                        <p:tgtEl>
                                          <p:spTgt spid="2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xEl>
                                              <p:pRg st="6" end="6"/>
                                            </p:txEl>
                                          </p:spTgt>
                                        </p:tgtEl>
                                        <p:attrNameLst>
                                          <p:attrName>style.visibility</p:attrName>
                                        </p:attrNameLst>
                                      </p:cBhvr>
                                      <p:to>
                                        <p:strVal val="visible"/>
                                      </p:to>
                                    </p:set>
                                    <p:animEffect transition="in" filter="fade">
                                      <p:cBhvr>
                                        <p:cTn id="42"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9" name="TextBox 8"/>
          <p:cNvSpPr txBox="1"/>
          <p:nvPr/>
        </p:nvSpPr>
        <p:spPr>
          <a:xfrm>
            <a:off x="564306" y="4950042"/>
            <a:ext cx="3001996" cy="707886"/>
          </a:xfrm>
          <a:prstGeom prst="rect">
            <a:avLst/>
          </a:prstGeom>
          <a:noFill/>
        </p:spPr>
        <p:txBody>
          <a:bodyPr wrap="square" rtlCol="0">
            <a:spAutoFit/>
          </a:bodyPr>
          <a:lstStyle/>
          <a:p>
            <a:pPr algn="ctr"/>
            <a:r>
              <a:rPr lang="en-US" sz="2000" dirty="0"/>
              <a:t>C. S. </a:t>
            </a:r>
            <a:r>
              <a:rPr lang="en-US" sz="2000" dirty="0" smtClean="0"/>
              <a:t>Lewis</a:t>
            </a:r>
          </a:p>
          <a:p>
            <a:pPr algn="ctr"/>
            <a:r>
              <a:rPr lang="en-US" sz="2000" i="1" dirty="0" smtClean="0"/>
              <a:t>Mere Christianity</a:t>
            </a:r>
            <a:endParaRPr lang="en-US" sz="2000" i="1" dirty="0"/>
          </a:p>
        </p:txBody>
      </p:sp>
      <p:sp>
        <p:nvSpPr>
          <p:cNvPr id="10" name="TextBox 9"/>
          <p:cNvSpPr txBox="1"/>
          <p:nvPr/>
        </p:nvSpPr>
        <p:spPr>
          <a:xfrm>
            <a:off x="3993306" y="1066418"/>
            <a:ext cx="7761377" cy="3970318"/>
          </a:xfrm>
          <a:prstGeom prst="rect">
            <a:avLst/>
          </a:prstGeom>
          <a:noFill/>
        </p:spPr>
        <p:txBody>
          <a:bodyPr wrap="square" rtlCol="0">
            <a:spAutoFit/>
          </a:bodyPr>
          <a:lstStyle/>
          <a:p>
            <a:r>
              <a:rPr lang="en-US" sz="2800" dirty="0">
                <a:solidFill>
                  <a:prstClr val="black"/>
                </a:solidFill>
              </a:rPr>
              <a:t>“I am trying here to prevent anyone saying the really foolish things that people often say about Him: ‘I’m ready to accept Jesus as a great moral teacher, but I don’t accept His claim to be God.’  That is the one thing we must not say.  A man who was merely a man and said the sort of things Jesus said would not be a great moral teacher.  He would rather be a lunatic, on the level with the man who says he is a poached egg, or else he would be the Devil of Hell.”</a:t>
            </a:r>
          </a:p>
        </p:txBody>
      </p:sp>
      <p:pic>
        <p:nvPicPr>
          <p:cNvPr id="11" name="Picture 10"/>
          <p:cNvPicPr>
            <a:picLocks noChangeAspect="1"/>
          </p:cNvPicPr>
          <p:nvPr/>
        </p:nvPicPr>
        <p:blipFill>
          <a:blip r:embed="rId3"/>
          <a:stretch>
            <a:fillRect/>
          </a:stretch>
        </p:blipFill>
        <p:spPr>
          <a:xfrm>
            <a:off x="350804" y="268038"/>
            <a:ext cx="3429000" cy="4676775"/>
          </a:xfrm>
          <a:prstGeom prst="rect">
            <a:avLst/>
          </a:prstGeom>
          <a:effectLst>
            <a:outerShdw blurRad="254000" dist="190500" dir="1200000" algn="ctr" rotWithShape="0">
              <a:srgbClr val="000000">
                <a:alpha val="33000"/>
              </a:srgbClr>
            </a:outerShdw>
          </a:effectLst>
        </p:spPr>
      </p:pic>
      <p:sp>
        <p:nvSpPr>
          <p:cNvPr id="7" name="TextBox 6"/>
          <p:cNvSpPr txBox="1"/>
          <p:nvPr/>
        </p:nvSpPr>
        <p:spPr>
          <a:xfrm>
            <a:off x="4572000" y="300515"/>
            <a:ext cx="6218467" cy="707886"/>
          </a:xfrm>
          <a:prstGeom prst="rect">
            <a:avLst/>
          </a:prstGeom>
          <a:noFill/>
        </p:spPr>
        <p:txBody>
          <a:bodyPr wrap="square" rtlCol="0">
            <a:spAutoFit/>
          </a:bodyPr>
          <a:lstStyle/>
          <a:p>
            <a:pPr algn="ctr"/>
            <a:r>
              <a:rPr lang="en-US" sz="4000" dirty="0" smtClean="0">
                <a:solidFill>
                  <a:prstClr val="black"/>
                </a:solidFill>
                <a:latin typeface="Calibri"/>
              </a:rPr>
              <a:t>Just a Great Moral Teacher?</a:t>
            </a:r>
          </a:p>
        </p:txBody>
      </p:sp>
      <p:sp>
        <p:nvSpPr>
          <p:cNvPr id="8" name="TextBox 7"/>
          <p:cNvSpPr txBox="1"/>
          <p:nvPr/>
        </p:nvSpPr>
        <p:spPr>
          <a:xfrm>
            <a:off x="3540902" y="5094753"/>
            <a:ext cx="6324600" cy="523220"/>
          </a:xfrm>
          <a:prstGeom prst="rect">
            <a:avLst/>
          </a:prstGeom>
          <a:noFill/>
        </p:spPr>
        <p:txBody>
          <a:bodyPr wrap="square" rtlCol="0">
            <a:spAutoFit/>
          </a:bodyPr>
          <a:lstStyle/>
          <a:p>
            <a:pPr algn="ctr"/>
            <a:r>
              <a:rPr lang="en-US" sz="2800" dirty="0" smtClean="0">
                <a:solidFill>
                  <a:srgbClr val="FF0000"/>
                </a:solidFill>
                <a:latin typeface="Calibri"/>
              </a:rPr>
              <a:t>The </a:t>
            </a:r>
            <a:r>
              <a:rPr lang="en-US" sz="2800" dirty="0" err="1" smtClean="0">
                <a:solidFill>
                  <a:srgbClr val="FF0000"/>
                </a:solidFill>
                <a:latin typeface="Calibri"/>
              </a:rPr>
              <a:t>Trilemma</a:t>
            </a:r>
            <a:r>
              <a:rPr lang="en-US" sz="2800" dirty="0" smtClean="0">
                <a:solidFill>
                  <a:srgbClr val="FF0000"/>
                </a:solidFill>
                <a:latin typeface="Calibri"/>
              </a:rPr>
              <a:t>:  Liar, Lunatic, or Lord?</a:t>
            </a:r>
          </a:p>
        </p:txBody>
      </p:sp>
    </p:spTree>
    <p:extLst>
      <p:ext uri="{BB962C8B-B14F-4D97-AF65-F5344CB8AC3E}">
        <p14:creationId xmlns:p14="http://schemas.microsoft.com/office/powerpoint/2010/main" val="19003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381000" y="381000"/>
            <a:ext cx="11277600" cy="707886"/>
          </a:xfrm>
          <a:prstGeom prst="rect">
            <a:avLst/>
          </a:prstGeom>
          <a:noFill/>
        </p:spPr>
        <p:txBody>
          <a:bodyPr wrap="square" rtlCol="0">
            <a:spAutoFit/>
          </a:bodyPr>
          <a:lstStyle/>
          <a:p>
            <a:pPr algn="ctr"/>
            <a:r>
              <a:rPr lang="en-US" sz="4000" dirty="0"/>
              <a:t>Jesus </a:t>
            </a:r>
            <a:r>
              <a:rPr lang="en-US" sz="4000" dirty="0" smtClean="0"/>
              <a:t>Predicted </a:t>
            </a:r>
            <a:r>
              <a:rPr lang="en-US" sz="4000" dirty="0"/>
              <a:t>His Resurrection</a:t>
            </a:r>
          </a:p>
        </p:txBody>
      </p:sp>
      <p:sp>
        <p:nvSpPr>
          <p:cNvPr id="9" name="TextBox 8"/>
          <p:cNvSpPr txBox="1"/>
          <p:nvPr/>
        </p:nvSpPr>
        <p:spPr>
          <a:xfrm>
            <a:off x="478132" y="1282987"/>
            <a:ext cx="10439400" cy="892552"/>
          </a:xfrm>
          <a:prstGeom prst="rect">
            <a:avLst/>
          </a:prstGeom>
          <a:noFill/>
        </p:spPr>
        <p:txBody>
          <a:bodyPr wrap="square" rtlCol="0">
            <a:spAutoFit/>
          </a:bodyPr>
          <a:lstStyle/>
          <a:p>
            <a:r>
              <a:rPr lang="en-US" sz="2600" dirty="0" smtClean="0">
                <a:solidFill>
                  <a:prstClr val="black"/>
                </a:solidFill>
                <a:latin typeface="Calibri"/>
              </a:rPr>
              <a:t>“The Son of Man is going to be betrayed into the hands of men. They will kill Him, and </a:t>
            </a:r>
            <a:r>
              <a:rPr lang="en-US" sz="2600" i="1" dirty="0" smtClean="0">
                <a:solidFill>
                  <a:srgbClr val="FF0000"/>
                </a:solidFill>
                <a:latin typeface="Calibri"/>
              </a:rPr>
              <a:t>on the third day He will be raised to life</a:t>
            </a:r>
            <a:r>
              <a:rPr lang="en-US" sz="2600" dirty="0" smtClean="0">
                <a:solidFill>
                  <a:prstClr val="black"/>
                </a:solidFill>
                <a:latin typeface="Calibri"/>
              </a:rPr>
              <a:t>.”  Matt. 17:22-23</a:t>
            </a:r>
          </a:p>
        </p:txBody>
      </p:sp>
      <p:sp>
        <p:nvSpPr>
          <p:cNvPr id="10" name="TextBox 9"/>
          <p:cNvSpPr txBox="1"/>
          <p:nvPr/>
        </p:nvSpPr>
        <p:spPr>
          <a:xfrm>
            <a:off x="478132" y="2357058"/>
            <a:ext cx="11015368" cy="1692771"/>
          </a:xfrm>
          <a:prstGeom prst="rect">
            <a:avLst/>
          </a:prstGeom>
          <a:noFill/>
        </p:spPr>
        <p:txBody>
          <a:bodyPr wrap="square" rtlCol="0">
            <a:spAutoFit/>
          </a:bodyPr>
          <a:lstStyle/>
          <a:p>
            <a:r>
              <a:rPr lang="en-US" sz="2600" dirty="0" smtClean="0">
                <a:solidFill>
                  <a:prstClr val="black"/>
                </a:solidFill>
                <a:latin typeface="Calibri"/>
              </a:rPr>
              <a:t>“Then Jesus began to tell them that the Son of Man must suffer many terrible things and be rejected by the elders, the leading priests, and the teachers of religious law. He would be killed, but </a:t>
            </a:r>
            <a:r>
              <a:rPr lang="en-US" sz="2600" i="1" dirty="0" smtClean="0">
                <a:solidFill>
                  <a:srgbClr val="FF0000"/>
                </a:solidFill>
                <a:latin typeface="Calibri"/>
              </a:rPr>
              <a:t>three days later he would rise from the dead</a:t>
            </a:r>
            <a:r>
              <a:rPr lang="en-US" sz="2600" dirty="0" smtClean="0">
                <a:solidFill>
                  <a:prstClr val="black"/>
                </a:solidFill>
                <a:latin typeface="Calibri"/>
              </a:rPr>
              <a:t>.”  Mark 8:31</a:t>
            </a:r>
          </a:p>
        </p:txBody>
      </p:sp>
      <p:sp>
        <p:nvSpPr>
          <p:cNvPr id="11" name="TextBox 10"/>
          <p:cNvSpPr txBox="1"/>
          <p:nvPr/>
        </p:nvSpPr>
        <p:spPr>
          <a:xfrm>
            <a:off x="909932" y="4049829"/>
            <a:ext cx="5224168" cy="461665"/>
          </a:xfrm>
          <a:prstGeom prst="rect">
            <a:avLst/>
          </a:prstGeom>
          <a:noFill/>
        </p:spPr>
        <p:txBody>
          <a:bodyPr wrap="square" rtlCol="0">
            <a:spAutoFit/>
          </a:bodyPr>
          <a:lstStyle/>
          <a:p>
            <a:r>
              <a:rPr lang="en-US" sz="2300" dirty="0" smtClean="0">
                <a:solidFill>
                  <a:prstClr val="black"/>
                </a:solidFill>
                <a:latin typeface="Calibri"/>
              </a:rPr>
              <a:t>(See also Matt. 12:40, John 2:19-21)</a:t>
            </a:r>
            <a:endParaRPr lang="en-US" sz="2300" dirty="0">
              <a:solidFill>
                <a:prstClr val="black"/>
              </a:solidFill>
              <a:latin typeface="Calibri"/>
            </a:endParaRPr>
          </a:p>
        </p:txBody>
      </p:sp>
    </p:spTree>
    <p:extLst>
      <p:ext uri="{BB962C8B-B14F-4D97-AF65-F5344CB8AC3E}">
        <p14:creationId xmlns:p14="http://schemas.microsoft.com/office/powerpoint/2010/main" val="86710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381000" y="381000"/>
            <a:ext cx="11277600" cy="707886"/>
          </a:xfrm>
          <a:prstGeom prst="rect">
            <a:avLst/>
          </a:prstGeom>
          <a:noFill/>
        </p:spPr>
        <p:txBody>
          <a:bodyPr wrap="square" rtlCol="0">
            <a:spAutoFit/>
          </a:bodyPr>
          <a:lstStyle/>
          <a:p>
            <a:pPr algn="ctr"/>
            <a:r>
              <a:rPr lang="en-US" sz="4000" dirty="0"/>
              <a:t>The Resurrection Confirms Jesus’ Claims</a:t>
            </a:r>
          </a:p>
        </p:txBody>
      </p:sp>
      <p:sp>
        <p:nvSpPr>
          <p:cNvPr id="9" name="Rectangle 8"/>
          <p:cNvSpPr/>
          <p:nvPr/>
        </p:nvSpPr>
        <p:spPr>
          <a:xfrm>
            <a:off x="952500" y="1404188"/>
            <a:ext cx="10134600" cy="1569660"/>
          </a:xfrm>
          <a:prstGeom prst="rect">
            <a:avLst/>
          </a:prstGeom>
        </p:spPr>
        <p:txBody>
          <a:bodyPr wrap="square">
            <a:spAutoFit/>
          </a:bodyPr>
          <a:lstStyle/>
          <a:p>
            <a:r>
              <a:rPr lang="en-US" sz="3200" dirty="0"/>
              <a:t>“People of Israel </a:t>
            </a:r>
            <a:r>
              <a:rPr lang="en-US" sz="3200" dirty="0" smtClean="0"/>
              <a:t>listen</a:t>
            </a:r>
            <a:r>
              <a:rPr lang="en-US" sz="3200" dirty="0"/>
              <a:t>!  </a:t>
            </a:r>
            <a:r>
              <a:rPr lang="en-US" sz="3200" i="1" dirty="0">
                <a:solidFill>
                  <a:srgbClr val="FF0000"/>
                </a:solidFill>
              </a:rPr>
              <a:t>God publicly endorsed Jesus </a:t>
            </a:r>
            <a:r>
              <a:rPr lang="en-US" sz="3200" dirty="0"/>
              <a:t>the Nazarene by doing powerful miracles, wonders, and signs through him, </a:t>
            </a:r>
            <a:r>
              <a:rPr lang="en-US" sz="3200" i="1" dirty="0">
                <a:solidFill>
                  <a:srgbClr val="FF0000"/>
                </a:solidFill>
              </a:rPr>
              <a:t>as you well know</a:t>
            </a:r>
            <a:r>
              <a:rPr lang="en-US" sz="3200" i="1" dirty="0" smtClean="0"/>
              <a:t>.</a:t>
            </a:r>
            <a:r>
              <a:rPr lang="en-US" sz="3200" dirty="0" smtClean="0"/>
              <a:t>”</a:t>
            </a:r>
            <a:r>
              <a:rPr lang="en-US" sz="3200" dirty="0"/>
              <a:t> </a:t>
            </a:r>
            <a:r>
              <a:rPr lang="en-US" sz="3200" dirty="0" smtClean="0"/>
              <a:t> Acts </a:t>
            </a:r>
            <a:r>
              <a:rPr lang="en-US" sz="3200" dirty="0"/>
              <a:t>2:22</a:t>
            </a:r>
            <a:endParaRPr lang="en-US" sz="3200" u="sng" dirty="0"/>
          </a:p>
        </p:txBody>
      </p:sp>
    </p:spTree>
    <p:extLst>
      <p:ext uri="{BB962C8B-B14F-4D97-AF65-F5344CB8AC3E}">
        <p14:creationId xmlns:p14="http://schemas.microsoft.com/office/powerpoint/2010/main" val="138397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 y="-5002"/>
            <a:ext cx="12183110" cy="6863002"/>
          </a:xfrm>
          <a:prstGeom prst="rect">
            <a:avLst/>
          </a:prstGeom>
        </p:spPr>
      </p:pic>
      <p:sp>
        <p:nvSpPr>
          <p:cNvPr id="4" name="TextBox 3"/>
          <p:cNvSpPr txBox="1"/>
          <p:nvPr/>
        </p:nvSpPr>
        <p:spPr>
          <a:xfrm>
            <a:off x="381000" y="381000"/>
            <a:ext cx="11277600" cy="707886"/>
          </a:xfrm>
          <a:prstGeom prst="rect">
            <a:avLst/>
          </a:prstGeom>
          <a:noFill/>
        </p:spPr>
        <p:txBody>
          <a:bodyPr wrap="square" rtlCol="0">
            <a:spAutoFit/>
          </a:bodyPr>
          <a:lstStyle/>
          <a:p>
            <a:pPr algn="ctr"/>
            <a:r>
              <a:rPr lang="en-US" sz="4000" dirty="0" smtClean="0"/>
              <a:t>Whatever Jesus Taught or Affirmed Is True</a:t>
            </a:r>
            <a:endParaRPr lang="en-US" sz="4000" dirty="0"/>
          </a:p>
        </p:txBody>
      </p:sp>
      <p:sp>
        <p:nvSpPr>
          <p:cNvPr id="6" name="TextBox 5"/>
          <p:cNvSpPr txBox="1"/>
          <p:nvPr/>
        </p:nvSpPr>
        <p:spPr>
          <a:xfrm>
            <a:off x="964088" y="1876616"/>
            <a:ext cx="10272713" cy="1077218"/>
          </a:xfrm>
          <a:prstGeom prst="rect">
            <a:avLst/>
          </a:prstGeom>
          <a:noFill/>
        </p:spPr>
        <p:txBody>
          <a:bodyPr wrap="square" rtlCol="0">
            <a:spAutoFit/>
          </a:bodyPr>
          <a:lstStyle/>
          <a:p>
            <a:pPr marL="457200" indent="-457200">
              <a:buFontTx/>
              <a:buAutoNum type="arabicPeriod"/>
            </a:pPr>
            <a:r>
              <a:rPr lang="en-US" sz="3200" dirty="0">
                <a:solidFill>
                  <a:prstClr val="black"/>
                </a:solidFill>
                <a:latin typeface="Calibri"/>
              </a:rPr>
              <a:t>A</a:t>
            </a:r>
            <a:r>
              <a:rPr lang="en-US" sz="3200" dirty="0" smtClean="0">
                <a:solidFill>
                  <a:prstClr val="black"/>
                </a:solidFill>
                <a:latin typeface="Calibri"/>
              </a:rPr>
              <a:t>ll-knowing and can not make mistakes.</a:t>
            </a:r>
          </a:p>
          <a:p>
            <a:pPr marL="457200" indent="-457200">
              <a:buFontTx/>
              <a:buAutoNum type="arabicPeriod"/>
            </a:pPr>
            <a:r>
              <a:rPr lang="en-US" sz="3200" dirty="0">
                <a:solidFill>
                  <a:prstClr val="black"/>
                </a:solidFill>
                <a:latin typeface="Calibri"/>
              </a:rPr>
              <a:t>M</a:t>
            </a:r>
            <a:r>
              <a:rPr lang="en-US" sz="3200" dirty="0" smtClean="0">
                <a:solidFill>
                  <a:prstClr val="black"/>
                </a:solidFill>
                <a:latin typeface="Calibri"/>
              </a:rPr>
              <a:t>orally perfect and can not deceive. (Titus 1:2, Heb. 6:18)</a:t>
            </a:r>
          </a:p>
        </p:txBody>
      </p:sp>
      <p:sp>
        <p:nvSpPr>
          <p:cNvPr id="7" name="TextBox 6"/>
          <p:cNvSpPr txBox="1"/>
          <p:nvPr/>
        </p:nvSpPr>
        <p:spPr>
          <a:xfrm>
            <a:off x="990600" y="1291841"/>
            <a:ext cx="6305551" cy="584775"/>
          </a:xfrm>
          <a:prstGeom prst="rect">
            <a:avLst/>
          </a:prstGeom>
          <a:noFill/>
        </p:spPr>
        <p:txBody>
          <a:bodyPr wrap="square" rtlCol="0">
            <a:spAutoFit/>
          </a:bodyPr>
          <a:lstStyle/>
          <a:p>
            <a:r>
              <a:rPr lang="en-US" sz="3200" dirty="0" smtClean="0">
                <a:solidFill>
                  <a:prstClr val="black"/>
                </a:solidFill>
                <a:latin typeface="Calibri"/>
              </a:rPr>
              <a:t>Jesus is God, and a theistic God is:</a:t>
            </a:r>
          </a:p>
        </p:txBody>
      </p:sp>
      <p:sp>
        <p:nvSpPr>
          <p:cNvPr id="8" name="TextBox 7"/>
          <p:cNvSpPr txBox="1"/>
          <p:nvPr/>
        </p:nvSpPr>
        <p:spPr>
          <a:xfrm>
            <a:off x="1143000" y="3155028"/>
            <a:ext cx="7934325" cy="584775"/>
          </a:xfrm>
          <a:prstGeom prst="rect">
            <a:avLst/>
          </a:prstGeom>
          <a:noFill/>
        </p:spPr>
        <p:txBody>
          <a:bodyPr wrap="square" rtlCol="0">
            <a:spAutoFit/>
          </a:bodyPr>
          <a:lstStyle/>
          <a:p>
            <a:pPr marL="457200" indent="-457200">
              <a:buFont typeface="Wingdings" charset="2"/>
              <a:buChar char="Ø"/>
            </a:pPr>
            <a:r>
              <a:rPr lang="en-US" sz="3200" dirty="0">
                <a:solidFill>
                  <a:prstClr val="black"/>
                </a:solidFill>
              </a:rPr>
              <a:t>Therefore, whatever </a:t>
            </a:r>
            <a:r>
              <a:rPr lang="en-US" sz="3200" dirty="0" smtClean="0">
                <a:solidFill>
                  <a:prstClr val="black"/>
                </a:solidFill>
              </a:rPr>
              <a:t>Jesus </a:t>
            </a:r>
            <a:r>
              <a:rPr lang="en-US" sz="3200" dirty="0">
                <a:solidFill>
                  <a:prstClr val="black"/>
                </a:solidFill>
              </a:rPr>
              <a:t>taught is true.</a:t>
            </a:r>
          </a:p>
        </p:txBody>
      </p:sp>
    </p:spTree>
    <p:extLst>
      <p:ext uri="{BB962C8B-B14F-4D97-AF65-F5344CB8AC3E}">
        <p14:creationId xmlns:p14="http://schemas.microsoft.com/office/powerpoint/2010/main" val="16818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356" cy="6865144"/>
          </a:xfrm>
          <a:prstGeom prst="rect">
            <a:avLst/>
          </a:prstGeom>
        </p:spPr>
      </p:pic>
      <p:grpSp>
        <p:nvGrpSpPr>
          <p:cNvPr id="6" name="Group 5"/>
          <p:cNvGrpSpPr/>
          <p:nvPr/>
        </p:nvGrpSpPr>
        <p:grpSpPr>
          <a:xfrm>
            <a:off x="3505200" y="304800"/>
            <a:ext cx="6989720" cy="1997977"/>
            <a:chOff x="3352800" y="149776"/>
            <a:chExt cx="6989720" cy="1997977"/>
          </a:xfrm>
        </p:grpSpPr>
        <p:sp>
          <p:nvSpPr>
            <p:cNvPr id="7" name="TextBox 6"/>
            <p:cNvSpPr txBox="1"/>
            <p:nvPr/>
          </p:nvSpPr>
          <p:spPr>
            <a:xfrm>
              <a:off x="3616240" y="1593755"/>
              <a:ext cx="65532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How We Know That Christianity Is True </a:t>
              </a:r>
            </a:p>
          </p:txBody>
        </p:sp>
        <p:sp>
          <p:nvSpPr>
            <p:cNvPr id="8" name="TextBox 7"/>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9" name="TextBox 8"/>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Tree>
    <p:extLst>
      <p:ext uri="{BB962C8B-B14F-4D97-AF65-F5344CB8AC3E}">
        <p14:creationId xmlns:p14="http://schemas.microsoft.com/office/powerpoint/2010/main" val="559161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12" name="TextBox 11"/>
          <p:cNvSpPr txBox="1"/>
          <p:nvPr/>
        </p:nvSpPr>
        <p:spPr>
          <a:xfrm>
            <a:off x="396949" y="147774"/>
            <a:ext cx="11277600" cy="707886"/>
          </a:xfrm>
          <a:prstGeom prst="rect">
            <a:avLst/>
          </a:prstGeom>
          <a:noFill/>
        </p:spPr>
        <p:txBody>
          <a:bodyPr wrap="square" rtlCol="0">
            <a:spAutoFit/>
          </a:bodyPr>
          <a:lstStyle/>
          <a:p>
            <a:pPr algn="ctr"/>
            <a:r>
              <a:rPr lang="en-US" sz="4000" dirty="0" smtClean="0"/>
              <a:t>An Argument Based on the Authority of Jesus</a:t>
            </a:r>
            <a:endParaRPr lang="en-US" sz="4000" dirty="0"/>
          </a:p>
        </p:txBody>
      </p:sp>
      <p:sp>
        <p:nvSpPr>
          <p:cNvPr id="13" name="TextBox 12"/>
          <p:cNvSpPr txBox="1"/>
          <p:nvPr/>
        </p:nvSpPr>
        <p:spPr>
          <a:xfrm>
            <a:off x="312775" y="4232820"/>
            <a:ext cx="2694188" cy="861774"/>
          </a:xfrm>
          <a:prstGeom prst="rect">
            <a:avLst/>
          </a:prstGeom>
          <a:noFill/>
        </p:spPr>
        <p:txBody>
          <a:bodyPr wrap="square" rtlCol="0">
            <a:spAutoFit/>
          </a:bodyPr>
          <a:lstStyle/>
          <a:p>
            <a:r>
              <a:rPr lang="en-US" sz="1600" dirty="0"/>
              <a:t>Dr. Norman </a:t>
            </a:r>
            <a:r>
              <a:rPr lang="en-US" sz="1600" dirty="0" smtClean="0"/>
              <a:t>Geisler, author</a:t>
            </a:r>
            <a:endParaRPr lang="en-US" sz="1600" dirty="0"/>
          </a:p>
          <a:p>
            <a:r>
              <a:rPr lang="en-US" sz="1600" i="1" dirty="0" smtClean="0"/>
              <a:t>Twelve Points That Show Christianity is True </a:t>
            </a:r>
            <a:endParaRPr lang="en-US" sz="1600" i="1" dirty="0"/>
          </a:p>
        </p:txBody>
      </p:sp>
      <p:sp>
        <p:nvSpPr>
          <p:cNvPr id="14" name="TextBox 13"/>
          <p:cNvSpPr txBox="1"/>
          <p:nvPr/>
        </p:nvSpPr>
        <p:spPr>
          <a:xfrm>
            <a:off x="3006963" y="2253218"/>
            <a:ext cx="8382405"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The Resurrection </a:t>
            </a:r>
            <a:r>
              <a:rPr lang="en-US" sz="2400" dirty="0" smtClean="0"/>
              <a:t>confirmed </a:t>
            </a:r>
            <a:r>
              <a:rPr lang="en-US" sz="2400" dirty="0"/>
              <a:t>Jesus’ </a:t>
            </a:r>
            <a:r>
              <a:rPr lang="en-US" sz="2400" dirty="0" smtClean="0"/>
              <a:t>claim to be God, therefore, Jesus is God.</a:t>
            </a:r>
            <a:endParaRPr lang="en-US" sz="2400" dirty="0"/>
          </a:p>
        </p:txBody>
      </p:sp>
      <p:sp>
        <p:nvSpPr>
          <p:cNvPr id="15" name="TextBox 14"/>
          <p:cNvSpPr txBox="1"/>
          <p:nvPr/>
        </p:nvSpPr>
        <p:spPr>
          <a:xfrm>
            <a:off x="3006963" y="3110606"/>
            <a:ext cx="8401455"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Whatever Jesus (who is God) </a:t>
            </a:r>
            <a:r>
              <a:rPr lang="en-US" sz="2400" dirty="0" smtClean="0"/>
              <a:t>taught </a:t>
            </a:r>
            <a:r>
              <a:rPr lang="en-US" sz="2400" dirty="0"/>
              <a:t>is true.</a:t>
            </a:r>
          </a:p>
        </p:txBody>
      </p:sp>
      <p:sp>
        <p:nvSpPr>
          <p:cNvPr id="16" name="TextBox 15"/>
          <p:cNvSpPr txBox="1"/>
          <p:nvPr/>
        </p:nvSpPr>
        <p:spPr>
          <a:xfrm>
            <a:off x="3006963" y="3598662"/>
            <a:ext cx="8553855"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rgbClr val="FF0000"/>
                </a:solidFill>
              </a:rPr>
              <a:t>Jesus taught that the Bible is the Word of God</a:t>
            </a:r>
            <a:r>
              <a:rPr lang="en-US" sz="2400" dirty="0" smtClean="0">
                <a:solidFill>
                  <a:srgbClr val="FF0000"/>
                </a:solidFill>
              </a:rPr>
              <a:t>. He affirmed the Old Testament and promised the coming of the New Testament by the Holy Spirit.</a:t>
            </a:r>
            <a:endParaRPr lang="en-US" sz="2400" dirty="0">
              <a:solidFill>
                <a:srgbClr val="FF0000"/>
              </a:solidFill>
            </a:endParaRPr>
          </a:p>
        </p:txBody>
      </p:sp>
      <p:sp>
        <p:nvSpPr>
          <p:cNvPr id="18" name="TextBox 17"/>
          <p:cNvSpPr txBox="1"/>
          <p:nvPr/>
        </p:nvSpPr>
        <p:spPr>
          <a:xfrm>
            <a:off x="3006963" y="1395830"/>
            <a:ext cx="8801506"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In the New Testament, Jesus </a:t>
            </a:r>
            <a:r>
              <a:rPr lang="en-US" sz="2400" dirty="0"/>
              <a:t>claimed to be </a:t>
            </a:r>
            <a:r>
              <a:rPr lang="en-US" sz="2400" dirty="0" smtClean="0"/>
              <a:t>God </a:t>
            </a:r>
            <a:r>
              <a:rPr lang="en-US" sz="2400" dirty="0"/>
              <a:t>and predicted his Resurrection.</a:t>
            </a:r>
          </a:p>
        </p:txBody>
      </p:sp>
      <p:sp>
        <p:nvSpPr>
          <p:cNvPr id="25" name="TextBox 24"/>
          <p:cNvSpPr txBox="1"/>
          <p:nvPr/>
        </p:nvSpPr>
        <p:spPr>
          <a:xfrm>
            <a:off x="3006963" y="4825384"/>
            <a:ext cx="8382405" cy="461665"/>
          </a:xfrm>
          <a:prstGeom prst="rect">
            <a:avLst/>
          </a:prstGeom>
          <a:noFill/>
        </p:spPr>
        <p:txBody>
          <a:bodyPr wrap="square" rtlCol="0">
            <a:spAutoFit/>
          </a:bodyPr>
          <a:lstStyle/>
          <a:p>
            <a:pPr marL="342900" indent="-342900">
              <a:buFont typeface="Wingdings" charset="2"/>
              <a:buChar char="Ø"/>
            </a:pPr>
            <a:r>
              <a:rPr lang="en-US" sz="2400" dirty="0"/>
              <a:t>The Bible is from </a:t>
            </a:r>
            <a:r>
              <a:rPr lang="en-US" sz="2400" dirty="0" smtClean="0"/>
              <a:t>God, and true. Anything opposed to it is false.</a:t>
            </a:r>
            <a:endParaRPr lang="en-US" sz="2400" dirty="0"/>
          </a:p>
        </p:txBody>
      </p:sp>
      <p:sp>
        <p:nvSpPr>
          <p:cNvPr id="19" name="TextBox 18"/>
          <p:cNvSpPr txBox="1"/>
          <p:nvPr/>
        </p:nvSpPr>
        <p:spPr>
          <a:xfrm>
            <a:off x="3006963" y="907774"/>
            <a:ext cx="8801506" cy="461665"/>
          </a:xfrm>
          <a:prstGeom prst="rect">
            <a:avLst/>
          </a:prstGeom>
          <a:noFill/>
        </p:spPr>
        <p:txBody>
          <a:bodyPr wrap="square" rtlCol="0">
            <a:spAutoFit/>
          </a:bodyPr>
          <a:lstStyle/>
          <a:p>
            <a:pPr marL="342900" indent="-342900">
              <a:buFont typeface="Wingdings" charset="2"/>
              <a:buChar char="ü"/>
            </a:pPr>
            <a:r>
              <a:rPr lang="en-US" sz="2400" dirty="0" smtClean="0"/>
              <a:t>The New Testament is historically reliable.</a:t>
            </a:r>
            <a:endParaRPr lang="en-US" sz="2400" dirty="0"/>
          </a:p>
        </p:txBody>
      </p:sp>
      <p:grpSp>
        <p:nvGrpSpPr>
          <p:cNvPr id="20" name="Group 19"/>
          <p:cNvGrpSpPr>
            <a:grpSpLocks noChangeAspect="1"/>
          </p:cNvGrpSpPr>
          <p:nvPr/>
        </p:nvGrpSpPr>
        <p:grpSpPr>
          <a:xfrm>
            <a:off x="409649" y="922124"/>
            <a:ext cx="2310019" cy="3252885"/>
            <a:chOff x="379933" y="304799"/>
            <a:chExt cx="4406288" cy="6204773"/>
          </a:xfrm>
        </p:grpSpPr>
        <p:sp>
          <p:nvSpPr>
            <p:cNvPr id="21" name="Rectangle 20"/>
            <p:cNvSpPr>
              <a:spLocks noChangeAspect="1"/>
            </p:cNvSpPr>
            <p:nvPr/>
          </p:nvSpPr>
          <p:spPr>
            <a:xfrm>
              <a:off x="379933" y="304799"/>
              <a:ext cx="4406288" cy="6204773"/>
            </a:xfrm>
            <a:prstGeom prst="rect">
              <a:avLst/>
            </a:prstGeom>
            <a:solidFill>
              <a:schemeClr val="bg2">
                <a:lumMod val="7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2" name="Picture 21"/>
            <p:cNvPicPr>
              <a:picLocks noChangeAspect="1"/>
            </p:cNvPicPr>
            <p:nvPr/>
          </p:nvPicPr>
          <p:blipFill>
            <a:blip r:embed="rId3"/>
            <a:stretch>
              <a:fillRect/>
            </a:stretch>
          </p:blipFill>
          <p:spPr>
            <a:xfrm>
              <a:off x="487009" y="408298"/>
              <a:ext cx="4171950" cy="5981700"/>
            </a:xfrm>
            <a:prstGeom prst="rect">
              <a:avLst/>
            </a:prstGeom>
          </p:spPr>
        </p:pic>
      </p:grpSp>
      <p:sp>
        <p:nvSpPr>
          <p:cNvPr id="24" name="TextBox 23"/>
          <p:cNvSpPr txBox="1"/>
          <p:nvPr/>
        </p:nvSpPr>
        <p:spPr>
          <a:xfrm>
            <a:off x="425023" y="5366329"/>
            <a:ext cx="8751428" cy="830997"/>
          </a:xfrm>
          <a:prstGeom prst="rect">
            <a:avLst/>
          </a:prstGeom>
          <a:noFill/>
        </p:spPr>
        <p:txBody>
          <a:bodyPr wrap="square" rtlCol="0">
            <a:spAutoFit/>
          </a:bodyPr>
          <a:lstStyle/>
          <a:p>
            <a:pPr marL="2687638" indent="-2687638"/>
            <a:r>
              <a:rPr lang="en-US" sz="2400" i="1" u="sng" dirty="0"/>
              <a:t>Inductive Reasoning</a:t>
            </a:r>
            <a:r>
              <a:rPr lang="en-US" sz="2400" i="1" dirty="0"/>
              <a:t>:  Collecting evidence and </a:t>
            </a:r>
            <a:r>
              <a:rPr lang="en-US" sz="2400" i="1" dirty="0" smtClean="0"/>
              <a:t>following the evidence wherever </a:t>
            </a:r>
            <a:r>
              <a:rPr lang="en-US" sz="2400" i="1" dirty="0"/>
              <a:t>it leads.  </a:t>
            </a:r>
            <a:endParaRPr lang="en-US" sz="2400" dirty="0"/>
          </a:p>
        </p:txBody>
      </p:sp>
    </p:spTree>
    <p:extLst>
      <p:ext uri="{BB962C8B-B14F-4D97-AF65-F5344CB8AC3E}">
        <p14:creationId xmlns:p14="http://schemas.microsoft.com/office/powerpoint/2010/main" val="232174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381000" y="381000"/>
            <a:ext cx="11277600" cy="707886"/>
          </a:xfrm>
          <a:prstGeom prst="rect">
            <a:avLst/>
          </a:prstGeom>
          <a:noFill/>
        </p:spPr>
        <p:txBody>
          <a:bodyPr wrap="square" rtlCol="0">
            <a:spAutoFit/>
          </a:bodyPr>
          <a:lstStyle/>
          <a:p>
            <a:pPr algn="ctr"/>
            <a:r>
              <a:rPr lang="en-US" sz="4000" dirty="0">
                <a:solidFill>
                  <a:prstClr val="black"/>
                </a:solidFill>
              </a:rPr>
              <a:t>Jesus and </a:t>
            </a:r>
            <a:r>
              <a:rPr lang="en-US" sz="4000" dirty="0" smtClean="0">
                <a:solidFill>
                  <a:prstClr val="black"/>
                </a:solidFill>
              </a:rPr>
              <a:t>the </a:t>
            </a:r>
            <a:r>
              <a:rPr lang="en-US" sz="4000" dirty="0">
                <a:solidFill>
                  <a:prstClr val="black"/>
                </a:solidFill>
              </a:rPr>
              <a:t>Old Testament</a:t>
            </a:r>
          </a:p>
        </p:txBody>
      </p:sp>
      <p:sp>
        <p:nvSpPr>
          <p:cNvPr id="8" name="TextBox 7"/>
          <p:cNvSpPr txBox="1"/>
          <p:nvPr/>
        </p:nvSpPr>
        <p:spPr>
          <a:xfrm>
            <a:off x="533400" y="1088886"/>
            <a:ext cx="9525000" cy="3046988"/>
          </a:xfrm>
          <a:prstGeom prst="rect">
            <a:avLst/>
          </a:prstGeom>
          <a:noFill/>
        </p:spPr>
        <p:txBody>
          <a:bodyPr wrap="square" rtlCol="0">
            <a:spAutoFit/>
          </a:bodyPr>
          <a:lstStyle/>
          <a:p>
            <a:pPr marL="457200" indent="-457200">
              <a:buFont typeface="Arial"/>
              <a:buChar char="•"/>
            </a:pPr>
            <a:r>
              <a:rPr lang="en-US" sz="3200" dirty="0" smtClean="0">
                <a:solidFill>
                  <a:prstClr val="black"/>
                </a:solidFill>
              </a:rPr>
              <a:t>Divinely Authoritative. (Matt. 4:4, 4:7, 4:10).</a:t>
            </a:r>
          </a:p>
          <a:p>
            <a:pPr marL="457200" indent="-457200">
              <a:buFont typeface="Arial"/>
              <a:buChar char="•"/>
            </a:pPr>
            <a:r>
              <a:rPr lang="en-US" sz="3200" dirty="0"/>
              <a:t>I</a:t>
            </a:r>
            <a:r>
              <a:rPr lang="en-US" sz="3200" dirty="0" smtClean="0"/>
              <a:t>mperishable </a:t>
            </a:r>
            <a:r>
              <a:rPr lang="en-US" sz="3200" dirty="0"/>
              <a:t>(</a:t>
            </a:r>
            <a:r>
              <a:rPr lang="en-US" sz="3200" dirty="0" smtClean="0"/>
              <a:t>Matt</a:t>
            </a:r>
            <a:r>
              <a:rPr lang="en-US" sz="3200" dirty="0"/>
              <a:t>. 5:17-18</a:t>
            </a:r>
            <a:r>
              <a:rPr lang="en-US" sz="3200" dirty="0" smtClean="0"/>
              <a:t>).</a:t>
            </a:r>
            <a:endParaRPr lang="en-US" sz="3200" dirty="0"/>
          </a:p>
          <a:p>
            <a:pPr marL="457200" indent="-457200">
              <a:buFont typeface="Arial"/>
              <a:buChar char="•"/>
            </a:pPr>
            <a:r>
              <a:rPr lang="en-US" sz="3200" dirty="0"/>
              <a:t>I</a:t>
            </a:r>
            <a:r>
              <a:rPr lang="en-US" sz="3200" dirty="0" smtClean="0"/>
              <a:t>nfallible </a:t>
            </a:r>
            <a:r>
              <a:rPr lang="en-US" sz="3200" dirty="0"/>
              <a:t>(</a:t>
            </a:r>
            <a:r>
              <a:rPr lang="en-US" sz="3200" dirty="0" smtClean="0"/>
              <a:t>John </a:t>
            </a:r>
            <a:r>
              <a:rPr lang="en-US" sz="3200" dirty="0"/>
              <a:t>10:35</a:t>
            </a:r>
            <a:r>
              <a:rPr lang="en-US" sz="3200" dirty="0" smtClean="0"/>
              <a:t>).</a:t>
            </a:r>
          </a:p>
          <a:p>
            <a:pPr marL="457200" indent="-457200">
              <a:buFont typeface="Arial"/>
              <a:buChar char="•"/>
            </a:pPr>
            <a:r>
              <a:rPr lang="en-US" sz="3200" dirty="0" smtClean="0"/>
              <a:t>Inerrant or without error </a:t>
            </a:r>
            <a:r>
              <a:rPr lang="en-US" sz="3200" dirty="0"/>
              <a:t>(</a:t>
            </a:r>
            <a:r>
              <a:rPr lang="en-US" sz="3200" dirty="0" smtClean="0"/>
              <a:t>Matt</a:t>
            </a:r>
            <a:r>
              <a:rPr lang="en-US" sz="3200" dirty="0"/>
              <a:t>. 22:29</a:t>
            </a:r>
            <a:r>
              <a:rPr lang="en-US" sz="3200" dirty="0" smtClean="0"/>
              <a:t>).</a:t>
            </a:r>
          </a:p>
          <a:p>
            <a:pPr marL="457200" indent="-457200">
              <a:buFont typeface="Arial"/>
              <a:buChar char="•"/>
            </a:pPr>
            <a:r>
              <a:rPr lang="en-US" sz="3200" dirty="0"/>
              <a:t>H</a:t>
            </a:r>
            <a:r>
              <a:rPr lang="en-US" sz="3200" dirty="0" smtClean="0"/>
              <a:t>istorically </a:t>
            </a:r>
            <a:r>
              <a:rPr lang="en-US" sz="3200" dirty="0"/>
              <a:t>reliable (</a:t>
            </a:r>
            <a:r>
              <a:rPr lang="en-US" sz="3200" dirty="0" smtClean="0"/>
              <a:t>Matt</a:t>
            </a:r>
            <a:r>
              <a:rPr lang="en-US" sz="3200" dirty="0"/>
              <a:t>. 12:</a:t>
            </a:r>
            <a:r>
              <a:rPr lang="en-US" sz="3200" dirty="0" smtClean="0"/>
              <a:t>40, 24</a:t>
            </a:r>
            <a:r>
              <a:rPr lang="en-US" sz="3200" dirty="0"/>
              <a:t>:37-</a:t>
            </a:r>
            <a:r>
              <a:rPr lang="en-US" sz="3200" dirty="0" smtClean="0"/>
              <a:t>38).</a:t>
            </a:r>
          </a:p>
          <a:p>
            <a:pPr marL="457200" indent="-457200">
              <a:buFont typeface="Arial"/>
              <a:buChar char="•"/>
            </a:pPr>
            <a:r>
              <a:rPr lang="en-US" sz="3200" dirty="0" smtClean="0"/>
              <a:t>Scientifically </a:t>
            </a:r>
            <a:r>
              <a:rPr lang="en-US" sz="3200" dirty="0"/>
              <a:t>accurate (</a:t>
            </a:r>
            <a:r>
              <a:rPr lang="en-US" sz="3200" dirty="0" smtClean="0"/>
              <a:t>Matt</a:t>
            </a:r>
            <a:r>
              <a:rPr lang="en-US" sz="3200" dirty="0"/>
              <a:t>. 19:4-5</a:t>
            </a:r>
            <a:r>
              <a:rPr lang="en-US" sz="3200" dirty="0" smtClean="0"/>
              <a:t>).</a:t>
            </a:r>
          </a:p>
        </p:txBody>
      </p:sp>
    </p:spTree>
    <p:extLst>
      <p:ext uri="{BB962C8B-B14F-4D97-AF65-F5344CB8AC3E}">
        <p14:creationId xmlns:p14="http://schemas.microsoft.com/office/powerpoint/2010/main" val="19869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066800" y="152401"/>
            <a:ext cx="10134599" cy="2062103"/>
          </a:xfrm>
          <a:prstGeom prst="rect">
            <a:avLst/>
          </a:prstGeom>
          <a:noFill/>
        </p:spPr>
        <p:txBody>
          <a:bodyPr wrap="square" rtlCol="0">
            <a:spAutoFit/>
          </a:bodyPr>
          <a:lstStyle/>
          <a:p>
            <a:r>
              <a:rPr lang="en-US" sz="3200" dirty="0">
                <a:solidFill>
                  <a:schemeClr val="bg1"/>
                </a:solidFill>
              </a:rPr>
              <a:t>“My high school science teacher once told me that much of Genesis is false.  But since my high school science teacher did not prove he was God by rising from the dead, I’m going to believe Jesus instead.”  </a:t>
            </a:r>
            <a:r>
              <a:rPr lang="en-US" sz="3200">
                <a:solidFill>
                  <a:schemeClr val="bg1"/>
                </a:solidFill>
              </a:rPr>
              <a:t>	</a:t>
            </a:r>
            <a:r>
              <a:rPr lang="en-US" sz="3200" smtClean="0">
                <a:solidFill>
                  <a:schemeClr val="bg1"/>
                </a:solidFill>
              </a:rPr>
              <a:t>                              -- </a:t>
            </a:r>
            <a:r>
              <a:rPr lang="en-US" sz="3200" dirty="0">
                <a:solidFill>
                  <a:schemeClr val="bg1"/>
                </a:solidFill>
              </a:rPr>
              <a:t>Andy Stanley</a:t>
            </a:r>
          </a:p>
        </p:txBody>
      </p:sp>
      <p:pic>
        <p:nvPicPr>
          <p:cNvPr id="2" name="Picture 1"/>
          <p:cNvPicPr>
            <a:picLocks noChangeAspect="1"/>
          </p:cNvPicPr>
          <p:nvPr/>
        </p:nvPicPr>
        <p:blipFill>
          <a:blip r:embed="rId2"/>
          <a:stretch>
            <a:fillRect/>
          </a:stretch>
        </p:blipFill>
        <p:spPr>
          <a:xfrm>
            <a:off x="1059430" y="2293613"/>
            <a:ext cx="10141969" cy="4564387"/>
          </a:xfrm>
          <a:prstGeom prst="rect">
            <a:avLst/>
          </a:prstGeom>
        </p:spPr>
      </p:pic>
    </p:spTree>
    <p:extLst>
      <p:ext uri="{BB962C8B-B14F-4D97-AF65-F5344CB8AC3E}">
        <p14:creationId xmlns:p14="http://schemas.microsoft.com/office/powerpoint/2010/main" val="1677000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381000" y="381000"/>
            <a:ext cx="11277600" cy="707886"/>
          </a:xfrm>
          <a:prstGeom prst="rect">
            <a:avLst/>
          </a:prstGeom>
          <a:noFill/>
        </p:spPr>
        <p:txBody>
          <a:bodyPr wrap="square" rtlCol="0">
            <a:spAutoFit/>
          </a:bodyPr>
          <a:lstStyle/>
          <a:p>
            <a:pPr algn="ctr"/>
            <a:r>
              <a:rPr lang="en-US" sz="4000" dirty="0">
                <a:solidFill>
                  <a:prstClr val="black"/>
                </a:solidFill>
              </a:rPr>
              <a:t>Jesus and </a:t>
            </a:r>
            <a:r>
              <a:rPr lang="en-US" sz="4000" dirty="0" smtClean="0">
                <a:solidFill>
                  <a:prstClr val="black"/>
                </a:solidFill>
              </a:rPr>
              <a:t>the </a:t>
            </a:r>
            <a:r>
              <a:rPr lang="en-US" sz="4000" dirty="0">
                <a:solidFill>
                  <a:prstClr val="black"/>
                </a:solidFill>
              </a:rPr>
              <a:t>Old Testament</a:t>
            </a:r>
          </a:p>
        </p:txBody>
      </p:sp>
      <p:sp>
        <p:nvSpPr>
          <p:cNvPr id="8" name="TextBox 7"/>
          <p:cNvSpPr txBox="1"/>
          <p:nvPr/>
        </p:nvSpPr>
        <p:spPr>
          <a:xfrm>
            <a:off x="533400" y="1088886"/>
            <a:ext cx="9525000" cy="3539430"/>
          </a:xfrm>
          <a:prstGeom prst="rect">
            <a:avLst/>
          </a:prstGeom>
          <a:noFill/>
        </p:spPr>
        <p:txBody>
          <a:bodyPr wrap="square" rtlCol="0">
            <a:spAutoFit/>
          </a:bodyPr>
          <a:lstStyle/>
          <a:p>
            <a:pPr marL="457200" indent="-457200">
              <a:buFont typeface="Arial"/>
              <a:buChar char="•"/>
            </a:pPr>
            <a:r>
              <a:rPr lang="en-US" sz="3200" dirty="0" smtClean="0">
                <a:solidFill>
                  <a:prstClr val="black"/>
                </a:solidFill>
              </a:rPr>
              <a:t>Divinely Authoritative. (Matt. 4:4, 4:7, 4:10).</a:t>
            </a:r>
          </a:p>
          <a:p>
            <a:pPr marL="457200" indent="-457200">
              <a:buFont typeface="Arial"/>
              <a:buChar char="•"/>
            </a:pPr>
            <a:r>
              <a:rPr lang="en-US" sz="3200" dirty="0"/>
              <a:t>I</a:t>
            </a:r>
            <a:r>
              <a:rPr lang="en-US" sz="3200" dirty="0" smtClean="0"/>
              <a:t>mperishable </a:t>
            </a:r>
            <a:r>
              <a:rPr lang="en-US" sz="3200" dirty="0"/>
              <a:t>(</a:t>
            </a:r>
            <a:r>
              <a:rPr lang="en-US" sz="3200" dirty="0" smtClean="0"/>
              <a:t>Matt</a:t>
            </a:r>
            <a:r>
              <a:rPr lang="en-US" sz="3200" dirty="0"/>
              <a:t>. 5:17-18</a:t>
            </a:r>
            <a:r>
              <a:rPr lang="en-US" sz="3200" dirty="0" smtClean="0"/>
              <a:t>).</a:t>
            </a:r>
            <a:endParaRPr lang="en-US" sz="3200" dirty="0"/>
          </a:p>
          <a:p>
            <a:pPr marL="457200" indent="-457200">
              <a:buFont typeface="Arial"/>
              <a:buChar char="•"/>
            </a:pPr>
            <a:r>
              <a:rPr lang="en-US" sz="3200" dirty="0"/>
              <a:t>I</a:t>
            </a:r>
            <a:r>
              <a:rPr lang="en-US" sz="3200" dirty="0" smtClean="0"/>
              <a:t>nfallible </a:t>
            </a:r>
            <a:r>
              <a:rPr lang="en-US" sz="3200" dirty="0"/>
              <a:t>(</a:t>
            </a:r>
            <a:r>
              <a:rPr lang="en-US" sz="3200" dirty="0" smtClean="0"/>
              <a:t>John </a:t>
            </a:r>
            <a:r>
              <a:rPr lang="en-US" sz="3200" dirty="0"/>
              <a:t>10:35</a:t>
            </a:r>
            <a:r>
              <a:rPr lang="en-US" sz="3200" dirty="0" smtClean="0"/>
              <a:t>).</a:t>
            </a:r>
          </a:p>
          <a:p>
            <a:pPr marL="457200" indent="-457200">
              <a:buFont typeface="Arial"/>
              <a:buChar char="•"/>
            </a:pPr>
            <a:r>
              <a:rPr lang="en-US" sz="3200" dirty="0" smtClean="0"/>
              <a:t>Inerrant or without error </a:t>
            </a:r>
            <a:r>
              <a:rPr lang="en-US" sz="3200" dirty="0"/>
              <a:t>(</a:t>
            </a:r>
            <a:r>
              <a:rPr lang="en-US" sz="3200" dirty="0" smtClean="0"/>
              <a:t>Matt</a:t>
            </a:r>
            <a:r>
              <a:rPr lang="en-US" sz="3200" dirty="0"/>
              <a:t>. 22:29</a:t>
            </a:r>
            <a:r>
              <a:rPr lang="en-US" sz="3200" dirty="0" smtClean="0"/>
              <a:t>).</a:t>
            </a:r>
          </a:p>
          <a:p>
            <a:pPr marL="457200" indent="-457200">
              <a:buFont typeface="Arial"/>
              <a:buChar char="•"/>
            </a:pPr>
            <a:r>
              <a:rPr lang="en-US" sz="3200" dirty="0"/>
              <a:t>H</a:t>
            </a:r>
            <a:r>
              <a:rPr lang="en-US" sz="3200" dirty="0" smtClean="0"/>
              <a:t>istorically </a:t>
            </a:r>
            <a:r>
              <a:rPr lang="en-US" sz="3200" dirty="0"/>
              <a:t>reliable (</a:t>
            </a:r>
            <a:r>
              <a:rPr lang="en-US" sz="3200" dirty="0" smtClean="0"/>
              <a:t>Matt</a:t>
            </a:r>
            <a:r>
              <a:rPr lang="en-US" sz="3200" dirty="0"/>
              <a:t>. 12:</a:t>
            </a:r>
            <a:r>
              <a:rPr lang="en-US" sz="3200" dirty="0" smtClean="0"/>
              <a:t>40, 24</a:t>
            </a:r>
            <a:r>
              <a:rPr lang="en-US" sz="3200" dirty="0"/>
              <a:t>:37-</a:t>
            </a:r>
            <a:r>
              <a:rPr lang="en-US" sz="3200" dirty="0" smtClean="0"/>
              <a:t>38).</a:t>
            </a:r>
          </a:p>
          <a:p>
            <a:pPr marL="457200" indent="-457200">
              <a:buFont typeface="Arial"/>
              <a:buChar char="•"/>
            </a:pPr>
            <a:r>
              <a:rPr lang="en-US" sz="3200" dirty="0" smtClean="0"/>
              <a:t>Scientifically </a:t>
            </a:r>
            <a:r>
              <a:rPr lang="en-US" sz="3200" dirty="0"/>
              <a:t>accurate (</a:t>
            </a:r>
            <a:r>
              <a:rPr lang="en-US" sz="3200" dirty="0" smtClean="0"/>
              <a:t>Matt</a:t>
            </a:r>
            <a:r>
              <a:rPr lang="en-US" sz="3200" dirty="0"/>
              <a:t>. 19:4-5</a:t>
            </a:r>
            <a:r>
              <a:rPr lang="en-US" sz="3200" dirty="0" smtClean="0"/>
              <a:t>).</a:t>
            </a:r>
          </a:p>
          <a:p>
            <a:pPr marL="457200" indent="-457200">
              <a:buFont typeface="Arial"/>
              <a:buChar char="•"/>
            </a:pPr>
            <a:r>
              <a:rPr lang="en-US" sz="3200" dirty="0" smtClean="0"/>
              <a:t>Ultimate, supreme </a:t>
            </a:r>
            <a:r>
              <a:rPr lang="en-US" sz="3200" dirty="0"/>
              <a:t>(</a:t>
            </a:r>
            <a:r>
              <a:rPr lang="en-US" sz="3200" dirty="0" smtClean="0"/>
              <a:t>Matt</a:t>
            </a:r>
            <a:r>
              <a:rPr lang="en-US" sz="3200" dirty="0"/>
              <a:t>. </a:t>
            </a:r>
            <a:r>
              <a:rPr lang="en-US" sz="3200" dirty="0" smtClean="0"/>
              <a:t>15:3-6).  </a:t>
            </a:r>
            <a:endParaRPr lang="en-US" sz="3200" dirty="0" smtClean="0">
              <a:solidFill>
                <a:prstClr val="black"/>
              </a:solidFill>
            </a:endParaRPr>
          </a:p>
        </p:txBody>
      </p:sp>
    </p:spTree>
    <p:extLst>
      <p:ext uri="{BB962C8B-B14F-4D97-AF65-F5344CB8AC3E}">
        <p14:creationId xmlns:p14="http://schemas.microsoft.com/office/powerpoint/2010/main" val="66356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381000" y="381000"/>
            <a:ext cx="11277600" cy="707886"/>
          </a:xfrm>
          <a:prstGeom prst="rect">
            <a:avLst/>
          </a:prstGeom>
          <a:noFill/>
        </p:spPr>
        <p:txBody>
          <a:bodyPr wrap="square" rtlCol="0">
            <a:spAutoFit/>
          </a:bodyPr>
          <a:lstStyle/>
          <a:p>
            <a:pPr algn="ctr"/>
            <a:r>
              <a:rPr lang="en-US" sz="4000" dirty="0">
                <a:solidFill>
                  <a:prstClr val="black"/>
                </a:solidFill>
              </a:rPr>
              <a:t>Jesus Promised the New Testament</a:t>
            </a:r>
          </a:p>
        </p:txBody>
      </p:sp>
      <p:sp>
        <p:nvSpPr>
          <p:cNvPr id="6" name="TextBox 5"/>
          <p:cNvSpPr txBox="1"/>
          <p:nvPr/>
        </p:nvSpPr>
        <p:spPr>
          <a:xfrm>
            <a:off x="342900" y="1158574"/>
            <a:ext cx="10058400" cy="892552"/>
          </a:xfrm>
          <a:prstGeom prst="rect">
            <a:avLst/>
          </a:prstGeom>
          <a:noFill/>
        </p:spPr>
        <p:txBody>
          <a:bodyPr wrap="square" rtlCol="0">
            <a:spAutoFit/>
          </a:bodyPr>
          <a:lstStyle/>
          <a:p>
            <a:r>
              <a:rPr lang="en-US" sz="2600" dirty="0" smtClean="0">
                <a:solidFill>
                  <a:prstClr val="black"/>
                </a:solidFill>
              </a:rPr>
              <a:t>Jesus promised the Holy Spirit would teach them “all things” and lead them into “all truth.”</a:t>
            </a:r>
          </a:p>
        </p:txBody>
      </p:sp>
      <p:sp>
        <p:nvSpPr>
          <p:cNvPr id="7" name="TextBox 6"/>
          <p:cNvSpPr txBox="1"/>
          <p:nvPr/>
        </p:nvSpPr>
        <p:spPr>
          <a:xfrm>
            <a:off x="342900" y="2167588"/>
            <a:ext cx="11653531" cy="892552"/>
          </a:xfrm>
          <a:prstGeom prst="rect">
            <a:avLst/>
          </a:prstGeom>
          <a:noFill/>
        </p:spPr>
        <p:txBody>
          <a:bodyPr wrap="square" rtlCol="0">
            <a:spAutoFit/>
          </a:bodyPr>
          <a:lstStyle/>
          <a:p>
            <a:r>
              <a:rPr lang="en-US" sz="2600" dirty="0" smtClean="0"/>
              <a:t>“But </a:t>
            </a:r>
            <a:r>
              <a:rPr lang="en-US" sz="2600" dirty="0"/>
              <a:t>the Advocate, the Holy Spirit, whom the Father will send in my name, </a:t>
            </a:r>
            <a:r>
              <a:rPr lang="en-US" sz="2600" i="1" dirty="0">
                <a:solidFill>
                  <a:srgbClr val="FF0000"/>
                </a:solidFill>
              </a:rPr>
              <a:t>will teach you all things and will remind you of everything I have said to you</a:t>
            </a:r>
            <a:r>
              <a:rPr lang="en-US" sz="2600" i="1" dirty="0" smtClean="0">
                <a:solidFill>
                  <a:srgbClr val="FF0000"/>
                </a:solidFill>
              </a:rPr>
              <a:t>.</a:t>
            </a:r>
            <a:r>
              <a:rPr lang="en-US" sz="2600" dirty="0" smtClean="0"/>
              <a:t>” (John 14:26)</a:t>
            </a:r>
            <a:endParaRPr lang="en-US" sz="2600" dirty="0" smtClean="0">
              <a:solidFill>
                <a:prstClr val="black"/>
              </a:solidFill>
              <a:latin typeface="Calibri"/>
            </a:endParaRPr>
          </a:p>
        </p:txBody>
      </p:sp>
      <p:sp>
        <p:nvSpPr>
          <p:cNvPr id="9" name="TextBox 8"/>
          <p:cNvSpPr txBox="1"/>
          <p:nvPr/>
        </p:nvSpPr>
        <p:spPr>
          <a:xfrm>
            <a:off x="342900" y="3176602"/>
            <a:ext cx="10591800" cy="1292662"/>
          </a:xfrm>
          <a:prstGeom prst="rect">
            <a:avLst/>
          </a:prstGeom>
          <a:noFill/>
        </p:spPr>
        <p:txBody>
          <a:bodyPr wrap="square" rtlCol="0">
            <a:spAutoFit/>
          </a:bodyPr>
          <a:lstStyle/>
          <a:p>
            <a:r>
              <a:rPr lang="en-US" sz="2600" dirty="0" smtClean="0"/>
              <a:t>“But </a:t>
            </a:r>
            <a:r>
              <a:rPr lang="en-US" sz="2600" dirty="0"/>
              <a:t>when he, the Spirit of truth, comes, </a:t>
            </a:r>
            <a:r>
              <a:rPr lang="en-US" sz="2600" i="1" dirty="0">
                <a:solidFill>
                  <a:srgbClr val="FF0000"/>
                </a:solidFill>
              </a:rPr>
              <a:t>he will guide you into all </a:t>
            </a:r>
            <a:r>
              <a:rPr lang="en-US" sz="2600" i="1" dirty="0" smtClean="0">
                <a:solidFill>
                  <a:srgbClr val="FF0000"/>
                </a:solidFill>
              </a:rPr>
              <a:t>truth</a:t>
            </a:r>
            <a:r>
              <a:rPr lang="en-US" sz="2600" dirty="0"/>
              <a:t>. He will not speak on his own; he will speak only what he hears, </a:t>
            </a:r>
            <a:r>
              <a:rPr lang="en-US" sz="2600" i="1" dirty="0">
                <a:solidFill>
                  <a:srgbClr val="FF0000"/>
                </a:solidFill>
              </a:rPr>
              <a:t>and he will tell you what is yet to come</a:t>
            </a:r>
            <a:r>
              <a:rPr lang="en-US" sz="2600" i="1" dirty="0" smtClean="0">
                <a:solidFill>
                  <a:srgbClr val="FF0000"/>
                </a:solidFill>
              </a:rPr>
              <a:t>.</a:t>
            </a:r>
            <a:r>
              <a:rPr lang="en-US" sz="2600" dirty="0" smtClean="0"/>
              <a:t>” (John 16:13).</a:t>
            </a:r>
            <a:endParaRPr lang="en-US" sz="2600" dirty="0" smtClean="0">
              <a:solidFill>
                <a:prstClr val="black"/>
              </a:solidFill>
              <a:latin typeface="Calibri"/>
            </a:endParaRPr>
          </a:p>
        </p:txBody>
      </p:sp>
    </p:spTree>
    <p:extLst>
      <p:ext uri="{BB962C8B-B14F-4D97-AF65-F5344CB8AC3E}">
        <p14:creationId xmlns:p14="http://schemas.microsoft.com/office/powerpoint/2010/main" val="12660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1790700" y="388975"/>
            <a:ext cx="8610600" cy="707886"/>
          </a:xfrm>
          <a:prstGeom prst="rect">
            <a:avLst/>
          </a:prstGeom>
          <a:noFill/>
        </p:spPr>
        <p:txBody>
          <a:bodyPr wrap="square" rtlCol="0">
            <a:spAutoFit/>
          </a:bodyPr>
          <a:lstStyle/>
          <a:p>
            <a:pPr algn="ctr"/>
            <a:r>
              <a:rPr lang="en-US" sz="4000" dirty="0" smtClean="0"/>
              <a:t>The Doctrine of Inspiration</a:t>
            </a:r>
            <a:endParaRPr lang="en-US" sz="4000" dirty="0"/>
          </a:p>
        </p:txBody>
      </p:sp>
      <p:sp>
        <p:nvSpPr>
          <p:cNvPr id="6" name="Rectangle 5"/>
          <p:cNvSpPr/>
          <p:nvPr/>
        </p:nvSpPr>
        <p:spPr>
          <a:xfrm>
            <a:off x="1219200" y="1407437"/>
            <a:ext cx="9753600" cy="1569660"/>
          </a:xfrm>
          <a:prstGeom prst="rect">
            <a:avLst/>
          </a:prstGeom>
        </p:spPr>
        <p:txBody>
          <a:bodyPr wrap="square">
            <a:spAutoFit/>
          </a:bodyPr>
          <a:lstStyle/>
          <a:p>
            <a:r>
              <a:rPr lang="en-US" sz="3200" dirty="0"/>
              <a:t>“</a:t>
            </a:r>
            <a:r>
              <a:rPr lang="en-US" sz="3200" i="1" dirty="0">
                <a:solidFill>
                  <a:srgbClr val="FF0000"/>
                </a:solidFill>
              </a:rPr>
              <a:t>All scripture is God-breathed </a:t>
            </a:r>
            <a:r>
              <a:rPr lang="en-US" sz="3200" dirty="0"/>
              <a:t>and is useful for teaching, rebuking, correcting and training in </a:t>
            </a:r>
            <a:r>
              <a:rPr lang="en-US" sz="3200" dirty="0" smtClean="0"/>
              <a:t>righteousness.”</a:t>
            </a:r>
          </a:p>
          <a:p>
            <a:r>
              <a:rPr lang="en-US" sz="3200" dirty="0"/>
              <a:t> </a:t>
            </a:r>
            <a:r>
              <a:rPr lang="en-US" sz="3200" dirty="0" smtClean="0"/>
              <a:t>                                                                2 </a:t>
            </a:r>
            <a:r>
              <a:rPr lang="en-US" sz="3200" dirty="0"/>
              <a:t>Timothy 3:16 (NIV)</a:t>
            </a:r>
          </a:p>
        </p:txBody>
      </p:sp>
    </p:spTree>
    <p:extLst>
      <p:ext uri="{BB962C8B-B14F-4D97-AF65-F5344CB8AC3E}">
        <p14:creationId xmlns:p14="http://schemas.microsoft.com/office/powerpoint/2010/main" val="671433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4" name="TextBox 3"/>
          <p:cNvSpPr txBox="1"/>
          <p:nvPr/>
        </p:nvSpPr>
        <p:spPr>
          <a:xfrm>
            <a:off x="1790700" y="388975"/>
            <a:ext cx="8610600" cy="707886"/>
          </a:xfrm>
          <a:prstGeom prst="rect">
            <a:avLst/>
          </a:prstGeom>
          <a:noFill/>
        </p:spPr>
        <p:txBody>
          <a:bodyPr wrap="square" rtlCol="0">
            <a:spAutoFit/>
          </a:bodyPr>
          <a:lstStyle/>
          <a:p>
            <a:pPr algn="ctr"/>
            <a:r>
              <a:rPr lang="en-US" sz="4000" dirty="0" smtClean="0"/>
              <a:t>The Doctrine of Inerrancy</a:t>
            </a:r>
            <a:endParaRPr lang="en-US" sz="4000" dirty="0"/>
          </a:p>
        </p:txBody>
      </p:sp>
      <p:sp>
        <p:nvSpPr>
          <p:cNvPr id="6" name="Rectangle 5"/>
          <p:cNvSpPr/>
          <p:nvPr/>
        </p:nvSpPr>
        <p:spPr>
          <a:xfrm>
            <a:off x="762000" y="1407437"/>
            <a:ext cx="11049000" cy="1569660"/>
          </a:xfrm>
          <a:prstGeom prst="rect">
            <a:avLst/>
          </a:prstGeom>
        </p:spPr>
        <p:txBody>
          <a:bodyPr wrap="square">
            <a:spAutoFit/>
          </a:bodyPr>
          <a:lstStyle/>
          <a:p>
            <a:r>
              <a:rPr lang="en-US" sz="3200" dirty="0"/>
              <a:t>“When all the facts become known, they will demonstrate that </a:t>
            </a:r>
            <a:r>
              <a:rPr lang="en-US" sz="3200" dirty="0">
                <a:solidFill>
                  <a:srgbClr val="FF0000"/>
                </a:solidFill>
              </a:rPr>
              <a:t>the Bible </a:t>
            </a:r>
            <a:r>
              <a:rPr lang="en-US" sz="3200" dirty="0"/>
              <a:t>in its original autographs and correctly interpreted </a:t>
            </a:r>
            <a:r>
              <a:rPr lang="en-US" sz="3200" dirty="0">
                <a:solidFill>
                  <a:srgbClr val="FF0000"/>
                </a:solidFill>
              </a:rPr>
              <a:t>is entirely true and never false</a:t>
            </a:r>
            <a:r>
              <a:rPr lang="is-IS" sz="3200" dirty="0"/>
              <a:t>…”</a:t>
            </a:r>
            <a:r>
              <a:rPr lang="en-US" sz="3200" dirty="0"/>
              <a:t>  </a:t>
            </a:r>
            <a:r>
              <a:rPr lang="en-US" sz="2800" dirty="0"/>
              <a:t>-- </a:t>
            </a:r>
            <a:r>
              <a:rPr lang="en-US" sz="2800" i="1" dirty="0"/>
              <a:t>Evangelical Dictionary of Theology</a:t>
            </a:r>
          </a:p>
        </p:txBody>
      </p:sp>
      <p:sp>
        <p:nvSpPr>
          <p:cNvPr id="7" name="Rectangle 6"/>
          <p:cNvSpPr/>
          <p:nvPr/>
        </p:nvSpPr>
        <p:spPr>
          <a:xfrm>
            <a:off x="762000" y="3150002"/>
            <a:ext cx="6629400" cy="584775"/>
          </a:xfrm>
          <a:prstGeom prst="rect">
            <a:avLst/>
          </a:prstGeom>
        </p:spPr>
        <p:txBody>
          <a:bodyPr wrap="square">
            <a:spAutoFit/>
          </a:bodyPr>
          <a:lstStyle/>
          <a:p>
            <a:pPr marL="457200" indent="-457200">
              <a:buFont typeface="Wingdings" charset="2"/>
              <a:buChar char="Ø"/>
            </a:pPr>
            <a:r>
              <a:rPr lang="en-US" sz="3200" i="1" dirty="0">
                <a:solidFill>
                  <a:srgbClr val="FF0000"/>
                </a:solidFill>
              </a:rPr>
              <a:t>God can </a:t>
            </a:r>
            <a:r>
              <a:rPr lang="en-US" sz="3200" i="1" dirty="0" smtClean="0">
                <a:solidFill>
                  <a:srgbClr val="FF0000"/>
                </a:solidFill>
              </a:rPr>
              <a:t>not </a:t>
            </a:r>
            <a:r>
              <a:rPr lang="en-US" sz="3200" i="1" dirty="0">
                <a:solidFill>
                  <a:srgbClr val="FF0000"/>
                </a:solidFill>
              </a:rPr>
              <a:t>make a </a:t>
            </a:r>
            <a:r>
              <a:rPr lang="en-US" sz="3200" i="1" dirty="0" smtClean="0">
                <a:solidFill>
                  <a:srgbClr val="FF0000"/>
                </a:solidFill>
              </a:rPr>
              <a:t>mistake.</a:t>
            </a:r>
            <a:endParaRPr lang="en-US" sz="1200" i="1" dirty="0">
              <a:solidFill>
                <a:srgbClr val="FF0000"/>
              </a:solidFill>
            </a:endParaRPr>
          </a:p>
        </p:txBody>
      </p:sp>
    </p:spTree>
    <p:extLst>
      <p:ext uri="{BB962C8B-B14F-4D97-AF65-F5344CB8AC3E}">
        <p14:creationId xmlns:p14="http://schemas.microsoft.com/office/powerpoint/2010/main" val="14085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12" name="TextBox 11"/>
          <p:cNvSpPr txBox="1"/>
          <p:nvPr/>
        </p:nvSpPr>
        <p:spPr>
          <a:xfrm>
            <a:off x="396949" y="147774"/>
            <a:ext cx="11277600" cy="707886"/>
          </a:xfrm>
          <a:prstGeom prst="rect">
            <a:avLst/>
          </a:prstGeom>
          <a:noFill/>
        </p:spPr>
        <p:txBody>
          <a:bodyPr wrap="square" rtlCol="0">
            <a:spAutoFit/>
          </a:bodyPr>
          <a:lstStyle/>
          <a:p>
            <a:pPr algn="ctr"/>
            <a:r>
              <a:rPr lang="en-US" sz="4000" dirty="0" smtClean="0"/>
              <a:t>An Argument Based on the Authority of Jesus</a:t>
            </a:r>
            <a:endParaRPr lang="en-US" sz="4000" dirty="0"/>
          </a:p>
        </p:txBody>
      </p:sp>
      <p:sp>
        <p:nvSpPr>
          <p:cNvPr id="13" name="TextBox 12"/>
          <p:cNvSpPr txBox="1"/>
          <p:nvPr/>
        </p:nvSpPr>
        <p:spPr>
          <a:xfrm>
            <a:off x="312775" y="4232820"/>
            <a:ext cx="2694188" cy="861774"/>
          </a:xfrm>
          <a:prstGeom prst="rect">
            <a:avLst/>
          </a:prstGeom>
          <a:noFill/>
        </p:spPr>
        <p:txBody>
          <a:bodyPr wrap="square" rtlCol="0">
            <a:spAutoFit/>
          </a:bodyPr>
          <a:lstStyle/>
          <a:p>
            <a:r>
              <a:rPr lang="en-US" sz="1600" dirty="0"/>
              <a:t>Dr. Norman </a:t>
            </a:r>
            <a:r>
              <a:rPr lang="en-US" sz="1600" dirty="0" smtClean="0"/>
              <a:t>Geisler, author</a:t>
            </a:r>
            <a:endParaRPr lang="en-US" sz="1600" dirty="0"/>
          </a:p>
          <a:p>
            <a:r>
              <a:rPr lang="en-US" sz="1600" i="1" dirty="0" smtClean="0"/>
              <a:t>Twelve Points That Show Christianity is True </a:t>
            </a:r>
            <a:endParaRPr lang="en-US" sz="1600" i="1" dirty="0"/>
          </a:p>
        </p:txBody>
      </p:sp>
      <p:sp>
        <p:nvSpPr>
          <p:cNvPr id="14" name="TextBox 13"/>
          <p:cNvSpPr txBox="1"/>
          <p:nvPr/>
        </p:nvSpPr>
        <p:spPr>
          <a:xfrm>
            <a:off x="3006963" y="2253218"/>
            <a:ext cx="8382405"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The Resurrection </a:t>
            </a:r>
            <a:r>
              <a:rPr lang="en-US" sz="2400" dirty="0" smtClean="0"/>
              <a:t>confirmed </a:t>
            </a:r>
            <a:r>
              <a:rPr lang="en-US" sz="2400" dirty="0"/>
              <a:t>Jesus’ </a:t>
            </a:r>
            <a:r>
              <a:rPr lang="en-US" sz="2400" dirty="0" smtClean="0"/>
              <a:t>claim to be God, therefore, Jesus is God.</a:t>
            </a:r>
            <a:endParaRPr lang="en-US" sz="2400" dirty="0"/>
          </a:p>
        </p:txBody>
      </p:sp>
      <p:sp>
        <p:nvSpPr>
          <p:cNvPr id="15" name="TextBox 14"/>
          <p:cNvSpPr txBox="1"/>
          <p:nvPr/>
        </p:nvSpPr>
        <p:spPr>
          <a:xfrm>
            <a:off x="3006963" y="3110606"/>
            <a:ext cx="8401455"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Whatever Jesus (who is God) </a:t>
            </a:r>
            <a:r>
              <a:rPr lang="en-US" sz="2400" dirty="0" smtClean="0"/>
              <a:t>taught </a:t>
            </a:r>
            <a:r>
              <a:rPr lang="en-US" sz="2400" dirty="0"/>
              <a:t>is true.</a:t>
            </a:r>
          </a:p>
        </p:txBody>
      </p:sp>
      <p:sp>
        <p:nvSpPr>
          <p:cNvPr id="16" name="TextBox 15"/>
          <p:cNvSpPr txBox="1"/>
          <p:nvPr/>
        </p:nvSpPr>
        <p:spPr>
          <a:xfrm>
            <a:off x="3006963" y="3598662"/>
            <a:ext cx="8553855"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Jesus taught that the Bible is the Word of God</a:t>
            </a:r>
            <a:r>
              <a:rPr lang="en-US" sz="2400" dirty="0" smtClean="0"/>
              <a:t>. He affirmed the Old Testament and promised the coming of the New Testament by the Holy Spirit.</a:t>
            </a:r>
            <a:endParaRPr lang="en-US" sz="2400" dirty="0"/>
          </a:p>
        </p:txBody>
      </p:sp>
      <p:sp>
        <p:nvSpPr>
          <p:cNvPr id="18" name="TextBox 17"/>
          <p:cNvSpPr txBox="1"/>
          <p:nvPr/>
        </p:nvSpPr>
        <p:spPr>
          <a:xfrm>
            <a:off x="3006963" y="1395830"/>
            <a:ext cx="8801506"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In the New Testament, Jesus </a:t>
            </a:r>
            <a:r>
              <a:rPr lang="en-US" sz="2400" dirty="0"/>
              <a:t>claimed to be </a:t>
            </a:r>
            <a:r>
              <a:rPr lang="en-US" sz="2400" dirty="0" smtClean="0"/>
              <a:t>God </a:t>
            </a:r>
            <a:r>
              <a:rPr lang="en-US" sz="2400" dirty="0"/>
              <a:t>and predicted his Resurrection.</a:t>
            </a:r>
          </a:p>
        </p:txBody>
      </p:sp>
      <p:sp>
        <p:nvSpPr>
          <p:cNvPr id="25" name="TextBox 24"/>
          <p:cNvSpPr txBox="1"/>
          <p:nvPr/>
        </p:nvSpPr>
        <p:spPr>
          <a:xfrm>
            <a:off x="3006963" y="4825384"/>
            <a:ext cx="8382405" cy="461665"/>
          </a:xfrm>
          <a:prstGeom prst="rect">
            <a:avLst/>
          </a:prstGeom>
          <a:noFill/>
        </p:spPr>
        <p:txBody>
          <a:bodyPr wrap="square" rtlCol="0">
            <a:spAutoFit/>
          </a:bodyPr>
          <a:lstStyle/>
          <a:p>
            <a:pPr marL="342900" indent="-342900">
              <a:buFont typeface="Wingdings" charset="2"/>
              <a:buChar char="Ø"/>
            </a:pPr>
            <a:r>
              <a:rPr lang="en-US" sz="2400" dirty="0">
                <a:solidFill>
                  <a:srgbClr val="FF0000"/>
                </a:solidFill>
              </a:rPr>
              <a:t>The Bible is from </a:t>
            </a:r>
            <a:r>
              <a:rPr lang="en-US" sz="2400" dirty="0" smtClean="0">
                <a:solidFill>
                  <a:srgbClr val="FF0000"/>
                </a:solidFill>
              </a:rPr>
              <a:t>God, and true. Anything opposed to it is false.</a:t>
            </a:r>
            <a:endParaRPr lang="en-US" sz="2400" dirty="0">
              <a:solidFill>
                <a:srgbClr val="FF0000"/>
              </a:solidFill>
            </a:endParaRPr>
          </a:p>
        </p:txBody>
      </p:sp>
      <p:sp>
        <p:nvSpPr>
          <p:cNvPr id="19" name="TextBox 18"/>
          <p:cNvSpPr txBox="1"/>
          <p:nvPr/>
        </p:nvSpPr>
        <p:spPr>
          <a:xfrm>
            <a:off x="3006963" y="907774"/>
            <a:ext cx="8801506" cy="461665"/>
          </a:xfrm>
          <a:prstGeom prst="rect">
            <a:avLst/>
          </a:prstGeom>
          <a:noFill/>
        </p:spPr>
        <p:txBody>
          <a:bodyPr wrap="square" rtlCol="0">
            <a:spAutoFit/>
          </a:bodyPr>
          <a:lstStyle/>
          <a:p>
            <a:pPr marL="342900" indent="-342900">
              <a:buFont typeface="Wingdings" charset="2"/>
              <a:buChar char="ü"/>
            </a:pPr>
            <a:r>
              <a:rPr lang="en-US" sz="2400" dirty="0" smtClean="0"/>
              <a:t>The New Testament is historically reliable.</a:t>
            </a:r>
            <a:endParaRPr lang="en-US" sz="2400" dirty="0"/>
          </a:p>
        </p:txBody>
      </p:sp>
      <p:grpSp>
        <p:nvGrpSpPr>
          <p:cNvPr id="20" name="Group 19"/>
          <p:cNvGrpSpPr>
            <a:grpSpLocks noChangeAspect="1"/>
          </p:cNvGrpSpPr>
          <p:nvPr/>
        </p:nvGrpSpPr>
        <p:grpSpPr>
          <a:xfrm>
            <a:off x="409649" y="922124"/>
            <a:ext cx="2310019" cy="3252885"/>
            <a:chOff x="379933" y="304799"/>
            <a:chExt cx="4406288" cy="6204773"/>
          </a:xfrm>
        </p:grpSpPr>
        <p:sp>
          <p:nvSpPr>
            <p:cNvPr id="21" name="Rectangle 20"/>
            <p:cNvSpPr>
              <a:spLocks noChangeAspect="1"/>
            </p:cNvSpPr>
            <p:nvPr/>
          </p:nvSpPr>
          <p:spPr>
            <a:xfrm>
              <a:off x="379933" y="304799"/>
              <a:ext cx="4406288" cy="6204773"/>
            </a:xfrm>
            <a:prstGeom prst="rect">
              <a:avLst/>
            </a:prstGeom>
            <a:solidFill>
              <a:schemeClr val="bg2">
                <a:lumMod val="7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2" name="Picture 21"/>
            <p:cNvPicPr>
              <a:picLocks noChangeAspect="1"/>
            </p:cNvPicPr>
            <p:nvPr/>
          </p:nvPicPr>
          <p:blipFill>
            <a:blip r:embed="rId3"/>
            <a:stretch>
              <a:fillRect/>
            </a:stretch>
          </p:blipFill>
          <p:spPr>
            <a:xfrm>
              <a:off x="487009" y="408298"/>
              <a:ext cx="4171950" cy="5981700"/>
            </a:xfrm>
            <a:prstGeom prst="rect">
              <a:avLst/>
            </a:prstGeom>
          </p:spPr>
        </p:pic>
      </p:grpSp>
      <p:sp>
        <p:nvSpPr>
          <p:cNvPr id="24" name="TextBox 23"/>
          <p:cNvSpPr txBox="1"/>
          <p:nvPr/>
        </p:nvSpPr>
        <p:spPr>
          <a:xfrm>
            <a:off x="425023" y="5366329"/>
            <a:ext cx="8751428" cy="830997"/>
          </a:xfrm>
          <a:prstGeom prst="rect">
            <a:avLst/>
          </a:prstGeom>
          <a:noFill/>
        </p:spPr>
        <p:txBody>
          <a:bodyPr wrap="square" rtlCol="0">
            <a:spAutoFit/>
          </a:bodyPr>
          <a:lstStyle/>
          <a:p>
            <a:pPr marL="2687638" indent="-2687638"/>
            <a:r>
              <a:rPr lang="en-US" sz="2400" i="1" u="sng" dirty="0"/>
              <a:t>Inductive Reasoning</a:t>
            </a:r>
            <a:r>
              <a:rPr lang="en-US" sz="2400" i="1" dirty="0"/>
              <a:t>:  Collecting evidence and </a:t>
            </a:r>
            <a:r>
              <a:rPr lang="en-US" sz="2400" i="1" dirty="0" smtClean="0"/>
              <a:t>following the evidence wherever </a:t>
            </a:r>
            <a:r>
              <a:rPr lang="en-US" sz="2400" i="1" dirty="0"/>
              <a:t>it leads.  </a:t>
            </a:r>
            <a:endParaRPr lang="en-US" sz="2400" dirty="0"/>
          </a:p>
        </p:txBody>
      </p:sp>
    </p:spTree>
    <p:extLst>
      <p:ext uri="{BB962C8B-B14F-4D97-AF65-F5344CB8AC3E}">
        <p14:creationId xmlns:p14="http://schemas.microsoft.com/office/powerpoint/2010/main" val="1174940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8" cy="6857999"/>
          </a:xfrm>
          <a:prstGeom prst="rect">
            <a:avLst/>
          </a:prstGeom>
        </p:spPr>
      </p:pic>
      <p:sp>
        <p:nvSpPr>
          <p:cNvPr id="4" name="TextBox 3"/>
          <p:cNvSpPr txBox="1"/>
          <p:nvPr/>
        </p:nvSpPr>
        <p:spPr>
          <a:xfrm>
            <a:off x="3214116" y="914400"/>
            <a:ext cx="5791200" cy="769441"/>
          </a:xfrm>
          <a:prstGeom prst="rect">
            <a:avLst/>
          </a:prstGeom>
          <a:noFill/>
        </p:spPr>
        <p:txBody>
          <a:bodyPr wrap="square" rtlCol="0">
            <a:spAutoFit/>
          </a:bodyPr>
          <a:lstStyle/>
          <a:p>
            <a:pPr algn="ctr"/>
            <a:r>
              <a:rPr lang="en-US" sz="4400" dirty="0"/>
              <a:t>What does this mean?</a:t>
            </a:r>
          </a:p>
        </p:txBody>
      </p:sp>
    </p:spTree>
    <p:extLst>
      <p:ext uri="{BB962C8B-B14F-4D97-AF65-F5344CB8AC3E}">
        <p14:creationId xmlns:p14="http://schemas.microsoft.com/office/powerpoint/2010/main" val="598028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84736" y="279083"/>
            <a:ext cx="8622528" cy="6299835"/>
          </a:xfrm>
          <a:prstGeom prst="rect">
            <a:avLst/>
          </a:prstGeom>
        </p:spPr>
      </p:pic>
      <p:sp>
        <p:nvSpPr>
          <p:cNvPr id="4" name="TextBox 3"/>
          <p:cNvSpPr txBox="1"/>
          <p:nvPr/>
        </p:nvSpPr>
        <p:spPr>
          <a:xfrm>
            <a:off x="8001000" y="6019800"/>
            <a:ext cx="2209800" cy="400110"/>
          </a:xfrm>
          <a:prstGeom prst="rect">
            <a:avLst/>
          </a:prstGeom>
          <a:noFill/>
        </p:spPr>
        <p:txBody>
          <a:bodyPr wrap="square" rtlCol="0">
            <a:spAutoFit/>
          </a:bodyPr>
          <a:lstStyle/>
          <a:p>
            <a:pPr algn="r"/>
            <a:r>
              <a:rPr lang="en-US" sz="2000" dirty="0" smtClean="0">
                <a:solidFill>
                  <a:schemeClr val="bg1"/>
                </a:solidFill>
              </a:rPr>
              <a:t>Thomas Cole</a:t>
            </a:r>
            <a:endParaRPr lang="en-US" sz="2000" dirty="0">
              <a:solidFill>
                <a:schemeClr val="bg1"/>
              </a:solidFill>
            </a:endParaRPr>
          </a:p>
        </p:txBody>
      </p:sp>
    </p:spTree>
    <p:extLst>
      <p:ext uri="{BB962C8B-B14F-4D97-AF65-F5344CB8AC3E}">
        <p14:creationId xmlns:p14="http://schemas.microsoft.com/office/powerpoint/2010/main" val="2139281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408" y="1371600"/>
            <a:ext cx="8507185" cy="4114800"/>
          </a:xfrm>
          <a:prstGeom prst="rect">
            <a:avLst/>
          </a:prstGeom>
        </p:spPr>
      </p:pic>
    </p:spTree>
    <p:extLst>
      <p:ext uri="{BB962C8B-B14F-4D97-AF65-F5344CB8AC3E}">
        <p14:creationId xmlns:p14="http://schemas.microsoft.com/office/powerpoint/2010/main" val="21162411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ndiana Jones_ Leap of Fai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497" y="847725"/>
            <a:ext cx="11885007" cy="5162550"/>
          </a:xfrm>
          <a:prstGeom prst="rect">
            <a:avLst/>
          </a:prstGeom>
        </p:spPr>
      </p:pic>
    </p:spTree>
    <p:extLst>
      <p:ext uri="{BB962C8B-B14F-4D97-AF65-F5344CB8AC3E}">
        <p14:creationId xmlns:p14="http://schemas.microsoft.com/office/powerpoint/2010/main" val="173318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475217"/>
            <a:ext cx="12039600" cy="5907567"/>
          </a:xfrm>
          <a:prstGeom prst="rect">
            <a:avLst/>
          </a:prstGeom>
        </p:spPr>
      </p:pic>
      <p:sp>
        <p:nvSpPr>
          <p:cNvPr id="6" name="TextBox 5"/>
          <p:cNvSpPr txBox="1"/>
          <p:nvPr/>
        </p:nvSpPr>
        <p:spPr>
          <a:xfrm>
            <a:off x="8305800" y="5994761"/>
            <a:ext cx="4114800" cy="369332"/>
          </a:xfrm>
          <a:prstGeom prst="rect">
            <a:avLst/>
          </a:prstGeom>
          <a:noFill/>
        </p:spPr>
        <p:txBody>
          <a:bodyPr wrap="square" rtlCol="0">
            <a:spAutoFit/>
          </a:bodyPr>
          <a:lstStyle/>
          <a:p>
            <a:pPr algn="ctr"/>
            <a:r>
              <a:rPr lang="en-US" dirty="0" smtClean="0">
                <a:solidFill>
                  <a:prstClr val="white"/>
                </a:solidFill>
                <a:latin typeface="Calibri"/>
              </a:rPr>
              <a:t>“The Bridge</a:t>
            </a:r>
            <a:r>
              <a:rPr lang="en-US" dirty="0">
                <a:solidFill>
                  <a:prstClr val="white"/>
                </a:solidFill>
              </a:rPr>
              <a:t>” by William C. </a:t>
            </a:r>
            <a:r>
              <a:rPr lang="en-US" dirty="0" err="1">
                <a:solidFill>
                  <a:prstClr val="white"/>
                </a:solidFill>
              </a:rPr>
              <a:t>Ressler</a:t>
            </a:r>
            <a:r>
              <a:rPr lang="en-US" dirty="0">
                <a:solidFill>
                  <a:prstClr val="white"/>
                </a:solidFill>
              </a:rPr>
              <a:t> </a:t>
            </a:r>
            <a:endParaRPr lang="en-US" dirty="0">
              <a:solidFill>
                <a:prstClr val="white"/>
              </a:solidFill>
              <a:latin typeface="Calibri"/>
            </a:endParaRPr>
          </a:p>
        </p:txBody>
      </p:sp>
    </p:spTree>
    <p:extLst>
      <p:ext uri="{BB962C8B-B14F-4D97-AF65-F5344CB8AC3E}">
        <p14:creationId xmlns:p14="http://schemas.microsoft.com/office/powerpoint/2010/main" val="1217889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grpSp>
        <p:nvGrpSpPr>
          <p:cNvPr id="6" name="Group 5"/>
          <p:cNvGrpSpPr/>
          <p:nvPr/>
        </p:nvGrpSpPr>
        <p:grpSpPr>
          <a:xfrm>
            <a:off x="1984248" y="2386166"/>
            <a:ext cx="9525000" cy="3302756"/>
            <a:chOff x="1066800" y="1968495"/>
            <a:chExt cx="10210800" cy="3302756"/>
          </a:xfrm>
        </p:grpSpPr>
        <p:sp>
          <p:nvSpPr>
            <p:cNvPr id="9" name="TextBox 8"/>
            <p:cNvSpPr txBox="1"/>
            <p:nvPr/>
          </p:nvSpPr>
          <p:spPr>
            <a:xfrm>
              <a:off x="1066800" y="1968495"/>
              <a:ext cx="10158984" cy="553998"/>
            </a:xfrm>
            <a:prstGeom prst="rect">
              <a:avLst/>
            </a:prstGeom>
            <a:noFill/>
          </p:spPr>
          <p:txBody>
            <a:bodyPr wrap="square" rtlCol="0">
              <a:spAutoFit/>
            </a:bodyPr>
            <a:lstStyle/>
            <a:p>
              <a:r>
                <a:rPr lang="en-US" sz="3000" dirty="0" smtClean="0"/>
                <a:t>7/07/24    The Nature of Truth:  What is Truth?</a:t>
              </a:r>
              <a:endParaRPr lang="en-US" sz="3000" dirty="0"/>
            </a:p>
          </p:txBody>
        </p:sp>
        <p:sp>
          <p:nvSpPr>
            <p:cNvPr id="10" name="TextBox 9"/>
            <p:cNvSpPr txBox="1"/>
            <p:nvPr/>
          </p:nvSpPr>
          <p:spPr>
            <a:xfrm>
              <a:off x="1066800" y="2518247"/>
              <a:ext cx="10158984" cy="553998"/>
            </a:xfrm>
            <a:prstGeom prst="rect">
              <a:avLst/>
            </a:prstGeom>
            <a:noFill/>
          </p:spPr>
          <p:txBody>
            <a:bodyPr wrap="square" rtlCol="0">
              <a:spAutoFit/>
            </a:bodyPr>
            <a:lstStyle/>
            <a:p>
              <a:r>
                <a:rPr lang="en-US" sz="3000" dirty="0" smtClean="0"/>
                <a:t>7/14/24    The Evidence for the Existence of God</a:t>
              </a:r>
              <a:endParaRPr lang="en-US" sz="3000" i="1" dirty="0"/>
            </a:p>
          </p:txBody>
        </p:sp>
        <p:sp>
          <p:nvSpPr>
            <p:cNvPr id="11" name="TextBox 10"/>
            <p:cNvSpPr txBox="1"/>
            <p:nvPr/>
          </p:nvSpPr>
          <p:spPr>
            <a:xfrm>
              <a:off x="1066800" y="3067999"/>
              <a:ext cx="10210800" cy="553998"/>
            </a:xfrm>
            <a:prstGeom prst="rect">
              <a:avLst/>
            </a:prstGeom>
            <a:noFill/>
          </p:spPr>
          <p:txBody>
            <a:bodyPr wrap="square" rtlCol="0">
              <a:spAutoFit/>
            </a:bodyPr>
            <a:lstStyle/>
            <a:p>
              <a:r>
                <a:rPr lang="en-US" sz="3000" dirty="0" smtClean="0"/>
                <a:t>7/21/24    The Historical Reliability of the New Testament</a:t>
              </a:r>
              <a:endParaRPr lang="en-US" sz="3000" i="1" dirty="0"/>
            </a:p>
          </p:txBody>
        </p:sp>
        <p:sp>
          <p:nvSpPr>
            <p:cNvPr id="12" name="TextBox 11"/>
            <p:cNvSpPr txBox="1"/>
            <p:nvPr/>
          </p:nvSpPr>
          <p:spPr>
            <a:xfrm>
              <a:off x="1066800" y="3617751"/>
              <a:ext cx="10158984" cy="553998"/>
            </a:xfrm>
            <a:prstGeom prst="rect">
              <a:avLst/>
            </a:prstGeom>
            <a:noFill/>
          </p:spPr>
          <p:txBody>
            <a:bodyPr wrap="square" rtlCol="0">
              <a:spAutoFit/>
            </a:bodyPr>
            <a:lstStyle/>
            <a:p>
              <a:r>
                <a:rPr lang="en-US" sz="3000" dirty="0" smtClean="0"/>
                <a:t>7/28/24    The Evidence for the Resurrection</a:t>
              </a:r>
              <a:endParaRPr lang="en-US" sz="3000" i="1" dirty="0"/>
            </a:p>
          </p:txBody>
        </p:sp>
        <p:sp>
          <p:nvSpPr>
            <p:cNvPr id="13" name="TextBox 12"/>
            <p:cNvSpPr txBox="1"/>
            <p:nvPr/>
          </p:nvSpPr>
          <p:spPr>
            <a:xfrm>
              <a:off x="1066800" y="4167503"/>
              <a:ext cx="10158984" cy="553998"/>
            </a:xfrm>
            <a:prstGeom prst="rect">
              <a:avLst/>
            </a:prstGeom>
            <a:noFill/>
          </p:spPr>
          <p:txBody>
            <a:bodyPr wrap="square" rtlCol="0">
              <a:spAutoFit/>
            </a:bodyPr>
            <a:lstStyle/>
            <a:p>
              <a:r>
                <a:rPr lang="en-US" sz="3000" dirty="0" smtClean="0"/>
                <a:t>8/04/24    How Do We Know the Bible is God’s Word?</a:t>
              </a:r>
              <a:endParaRPr lang="en-US" sz="3000" i="1" dirty="0"/>
            </a:p>
          </p:txBody>
        </p:sp>
        <p:sp>
          <p:nvSpPr>
            <p:cNvPr id="14" name="TextBox 13"/>
            <p:cNvSpPr txBox="1"/>
            <p:nvPr/>
          </p:nvSpPr>
          <p:spPr>
            <a:xfrm>
              <a:off x="1066800" y="4717253"/>
              <a:ext cx="10158984" cy="553998"/>
            </a:xfrm>
            <a:prstGeom prst="rect">
              <a:avLst/>
            </a:prstGeom>
            <a:noFill/>
          </p:spPr>
          <p:txBody>
            <a:bodyPr wrap="square" rtlCol="0">
              <a:spAutoFit/>
            </a:bodyPr>
            <a:lstStyle/>
            <a:p>
              <a:r>
                <a:rPr lang="en-US" sz="3000" dirty="0" smtClean="0"/>
                <a:t>8/11/24    Why God Allows Evil</a:t>
              </a:r>
              <a:endParaRPr lang="en-US" sz="3000" i="1" dirty="0"/>
            </a:p>
          </p:txBody>
        </p:sp>
      </p:grpSp>
      <p:cxnSp>
        <p:nvCxnSpPr>
          <p:cNvPr id="4" name="Straight Connector 3"/>
          <p:cNvCxnSpPr/>
          <p:nvPr/>
        </p:nvCxnSpPr>
        <p:spPr>
          <a:xfrm>
            <a:off x="853440" y="1600775"/>
            <a:ext cx="1066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31620" y="115707"/>
            <a:ext cx="6989720" cy="1769715"/>
            <a:chOff x="3352800" y="149776"/>
            <a:chExt cx="6989720" cy="1769715"/>
          </a:xfrm>
        </p:grpSpPr>
        <p:sp>
          <p:nvSpPr>
            <p:cNvPr id="17" name="TextBox 16"/>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18" name="TextBox 17"/>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6" name="TextBox 15"/>
          <p:cNvSpPr txBox="1"/>
          <p:nvPr/>
        </p:nvSpPr>
        <p:spPr>
          <a:xfrm>
            <a:off x="3682852" y="1675682"/>
            <a:ext cx="48872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https://</a:t>
            </a:r>
            <a:r>
              <a:rPr lang="en-US" sz="3200" dirty="0" err="1">
                <a:latin typeface="Times New Roman" panose="02020603050405020304" pitchFamily="18" charset="0"/>
                <a:cs typeface="Times New Roman" panose="02020603050405020304" pitchFamily="18" charset="0"/>
              </a:rPr>
              <a:t>gregenos.org</a:t>
            </a:r>
            <a:r>
              <a:rPr lang="en-US" sz="3200" dirty="0">
                <a:latin typeface="Times New Roman" panose="02020603050405020304" pitchFamily="18" charset="0"/>
                <a:cs typeface="Times New Roman" panose="02020603050405020304" pitchFamily="18" charset="0"/>
              </a:rPr>
              <a:t>/hillside/</a:t>
            </a:r>
          </a:p>
        </p:txBody>
      </p:sp>
    </p:spTree>
    <p:extLst>
      <p:ext uri="{BB962C8B-B14F-4D97-AF65-F5344CB8AC3E}">
        <p14:creationId xmlns:p14="http://schemas.microsoft.com/office/powerpoint/2010/main" val="18951854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319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cxnSp>
        <p:nvCxnSpPr>
          <p:cNvPr id="4" name="Straight Connector 3"/>
          <p:cNvCxnSpPr/>
          <p:nvPr/>
        </p:nvCxnSpPr>
        <p:spPr>
          <a:xfrm>
            <a:off x="853440" y="1600775"/>
            <a:ext cx="1066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31620" y="115707"/>
            <a:ext cx="6989720" cy="1769715"/>
            <a:chOff x="3352800" y="149776"/>
            <a:chExt cx="6989720" cy="1769715"/>
          </a:xfrm>
        </p:grpSpPr>
        <p:sp>
          <p:nvSpPr>
            <p:cNvPr id="17" name="TextBox 16"/>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18" name="TextBox 17"/>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6" name="TextBox 15"/>
          <p:cNvSpPr txBox="1"/>
          <p:nvPr/>
        </p:nvSpPr>
        <p:spPr>
          <a:xfrm>
            <a:off x="3682852" y="1675682"/>
            <a:ext cx="48872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https://</a:t>
            </a:r>
            <a:r>
              <a:rPr lang="en-US" sz="3200" dirty="0" err="1">
                <a:latin typeface="Times New Roman" panose="02020603050405020304" pitchFamily="18" charset="0"/>
                <a:cs typeface="Times New Roman" panose="02020603050405020304" pitchFamily="18" charset="0"/>
              </a:rPr>
              <a:t>gregenos.org</a:t>
            </a:r>
            <a:r>
              <a:rPr lang="en-US" sz="3200" dirty="0">
                <a:latin typeface="Times New Roman" panose="02020603050405020304" pitchFamily="18" charset="0"/>
                <a:cs typeface="Times New Roman" panose="02020603050405020304" pitchFamily="18" charset="0"/>
              </a:rPr>
              <a:t>/hillside/</a:t>
            </a:r>
          </a:p>
        </p:txBody>
      </p:sp>
      <p:sp>
        <p:nvSpPr>
          <p:cNvPr id="20" name="TextBox 19"/>
          <p:cNvSpPr txBox="1"/>
          <p:nvPr/>
        </p:nvSpPr>
        <p:spPr>
          <a:xfrm>
            <a:off x="1196340" y="2442690"/>
            <a:ext cx="9982200" cy="2123658"/>
          </a:xfrm>
          <a:prstGeom prst="rect">
            <a:avLst/>
          </a:prstGeom>
          <a:noFill/>
        </p:spPr>
        <p:txBody>
          <a:bodyPr wrap="square" rtlCol="0">
            <a:spAutoFit/>
          </a:bodyPr>
          <a:lstStyle/>
          <a:p>
            <a:pPr marL="17463" indent="-17463"/>
            <a:r>
              <a:rPr lang="en-US" sz="4400" dirty="0" smtClean="0"/>
              <a:t>Christianity is a </a:t>
            </a:r>
            <a:r>
              <a:rPr lang="en-US" sz="4400" i="1" dirty="0" smtClean="0"/>
              <a:t>trust</a:t>
            </a:r>
            <a:r>
              <a:rPr lang="en-US" sz="4400" dirty="0" smtClean="0"/>
              <a:t> that God will do what He said He would do, based on good evidence that the entire story is true.</a:t>
            </a:r>
            <a:endParaRPr lang="en-US" sz="4400" dirty="0">
              <a:solidFill>
                <a:prstClr val="black"/>
              </a:solidFill>
            </a:endParaRPr>
          </a:p>
        </p:txBody>
      </p:sp>
    </p:spTree>
    <p:extLst>
      <p:ext uri="{BB962C8B-B14F-4D97-AF65-F5344CB8AC3E}">
        <p14:creationId xmlns:p14="http://schemas.microsoft.com/office/powerpoint/2010/main" val="1441237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grpSp>
        <p:nvGrpSpPr>
          <p:cNvPr id="6" name="Group 5"/>
          <p:cNvGrpSpPr/>
          <p:nvPr/>
        </p:nvGrpSpPr>
        <p:grpSpPr>
          <a:xfrm>
            <a:off x="1984248" y="2386166"/>
            <a:ext cx="9525000" cy="3302756"/>
            <a:chOff x="1066800" y="1968495"/>
            <a:chExt cx="10210800" cy="3302756"/>
          </a:xfrm>
        </p:grpSpPr>
        <p:sp>
          <p:nvSpPr>
            <p:cNvPr id="9" name="TextBox 8"/>
            <p:cNvSpPr txBox="1"/>
            <p:nvPr/>
          </p:nvSpPr>
          <p:spPr>
            <a:xfrm>
              <a:off x="1066800" y="1968495"/>
              <a:ext cx="10158984" cy="553998"/>
            </a:xfrm>
            <a:prstGeom prst="rect">
              <a:avLst/>
            </a:prstGeom>
            <a:noFill/>
          </p:spPr>
          <p:txBody>
            <a:bodyPr wrap="square" rtlCol="0">
              <a:spAutoFit/>
            </a:bodyPr>
            <a:lstStyle/>
            <a:p>
              <a:r>
                <a:rPr lang="en-US" sz="3000" dirty="0" smtClean="0"/>
                <a:t>7/07/24    The Nature of Truth:  What is Truth?</a:t>
              </a:r>
              <a:endParaRPr lang="en-US" sz="3000" dirty="0"/>
            </a:p>
          </p:txBody>
        </p:sp>
        <p:sp>
          <p:nvSpPr>
            <p:cNvPr id="10" name="TextBox 9"/>
            <p:cNvSpPr txBox="1"/>
            <p:nvPr/>
          </p:nvSpPr>
          <p:spPr>
            <a:xfrm>
              <a:off x="1066800" y="2518247"/>
              <a:ext cx="10158984" cy="553998"/>
            </a:xfrm>
            <a:prstGeom prst="rect">
              <a:avLst/>
            </a:prstGeom>
            <a:noFill/>
          </p:spPr>
          <p:txBody>
            <a:bodyPr wrap="square" rtlCol="0">
              <a:spAutoFit/>
            </a:bodyPr>
            <a:lstStyle/>
            <a:p>
              <a:r>
                <a:rPr lang="en-US" sz="3000" dirty="0" smtClean="0"/>
                <a:t>7/14/24    The Evidence for the Existence of God</a:t>
              </a:r>
              <a:endParaRPr lang="en-US" sz="3000" i="1" dirty="0"/>
            </a:p>
          </p:txBody>
        </p:sp>
        <p:sp>
          <p:nvSpPr>
            <p:cNvPr id="11" name="TextBox 10"/>
            <p:cNvSpPr txBox="1"/>
            <p:nvPr/>
          </p:nvSpPr>
          <p:spPr>
            <a:xfrm>
              <a:off x="1066800" y="3067999"/>
              <a:ext cx="10210800" cy="553998"/>
            </a:xfrm>
            <a:prstGeom prst="rect">
              <a:avLst/>
            </a:prstGeom>
            <a:noFill/>
          </p:spPr>
          <p:txBody>
            <a:bodyPr wrap="square" rtlCol="0">
              <a:spAutoFit/>
            </a:bodyPr>
            <a:lstStyle/>
            <a:p>
              <a:r>
                <a:rPr lang="en-US" sz="3000" dirty="0" smtClean="0"/>
                <a:t>7/21/24    The Historical Reliability of the New Testament</a:t>
              </a:r>
              <a:endParaRPr lang="en-US" sz="3000" i="1" dirty="0"/>
            </a:p>
          </p:txBody>
        </p:sp>
        <p:sp>
          <p:nvSpPr>
            <p:cNvPr id="12" name="TextBox 11"/>
            <p:cNvSpPr txBox="1"/>
            <p:nvPr/>
          </p:nvSpPr>
          <p:spPr>
            <a:xfrm>
              <a:off x="1066800" y="3617751"/>
              <a:ext cx="10158984" cy="553998"/>
            </a:xfrm>
            <a:prstGeom prst="rect">
              <a:avLst/>
            </a:prstGeom>
            <a:noFill/>
          </p:spPr>
          <p:txBody>
            <a:bodyPr wrap="square" rtlCol="0">
              <a:spAutoFit/>
            </a:bodyPr>
            <a:lstStyle/>
            <a:p>
              <a:r>
                <a:rPr lang="en-US" sz="3000" dirty="0" smtClean="0"/>
                <a:t>7/28/24    The Evidence for the Resurrection</a:t>
              </a:r>
              <a:endParaRPr lang="en-US" sz="3000" i="1" dirty="0"/>
            </a:p>
          </p:txBody>
        </p:sp>
        <p:sp>
          <p:nvSpPr>
            <p:cNvPr id="13" name="TextBox 12"/>
            <p:cNvSpPr txBox="1"/>
            <p:nvPr/>
          </p:nvSpPr>
          <p:spPr>
            <a:xfrm>
              <a:off x="1066800" y="4167503"/>
              <a:ext cx="10158984" cy="553998"/>
            </a:xfrm>
            <a:prstGeom prst="rect">
              <a:avLst/>
            </a:prstGeom>
            <a:noFill/>
          </p:spPr>
          <p:txBody>
            <a:bodyPr wrap="square" rtlCol="0">
              <a:spAutoFit/>
            </a:bodyPr>
            <a:lstStyle/>
            <a:p>
              <a:r>
                <a:rPr lang="en-US" sz="3000" dirty="0" smtClean="0"/>
                <a:t>8/04/24    How Do We Know the Bible is God’s Word?</a:t>
              </a:r>
              <a:endParaRPr lang="en-US" sz="3000" i="1" dirty="0"/>
            </a:p>
          </p:txBody>
        </p:sp>
        <p:sp>
          <p:nvSpPr>
            <p:cNvPr id="14" name="TextBox 13"/>
            <p:cNvSpPr txBox="1"/>
            <p:nvPr/>
          </p:nvSpPr>
          <p:spPr>
            <a:xfrm>
              <a:off x="1066800" y="4717253"/>
              <a:ext cx="10158984" cy="553998"/>
            </a:xfrm>
            <a:prstGeom prst="rect">
              <a:avLst/>
            </a:prstGeom>
            <a:noFill/>
          </p:spPr>
          <p:txBody>
            <a:bodyPr wrap="square" rtlCol="0">
              <a:spAutoFit/>
            </a:bodyPr>
            <a:lstStyle/>
            <a:p>
              <a:r>
                <a:rPr lang="en-US" sz="3000" dirty="0" smtClean="0"/>
                <a:t>8/11/24    Why God Allows Evil</a:t>
              </a:r>
              <a:endParaRPr lang="en-US" sz="3000" i="1" dirty="0"/>
            </a:p>
          </p:txBody>
        </p:sp>
      </p:grpSp>
      <p:cxnSp>
        <p:nvCxnSpPr>
          <p:cNvPr id="4" name="Straight Connector 3"/>
          <p:cNvCxnSpPr/>
          <p:nvPr/>
        </p:nvCxnSpPr>
        <p:spPr>
          <a:xfrm>
            <a:off x="853440" y="1600775"/>
            <a:ext cx="1066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31620" y="115707"/>
            <a:ext cx="6989720" cy="1769715"/>
            <a:chOff x="3352800" y="149776"/>
            <a:chExt cx="6989720" cy="1769715"/>
          </a:xfrm>
        </p:grpSpPr>
        <p:sp>
          <p:nvSpPr>
            <p:cNvPr id="17" name="TextBox 16"/>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18" name="TextBox 17"/>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6" name="TextBox 15"/>
          <p:cNvSpPr txBox="1"/>
          <p:nvPr/>
        </p:nvSpPr>
        <p:spPr>
          <a:xfrm>
            <a:off x="3682852" y="1675682"/>
            <a:ext cx="48872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https://</a:t>
            </a:r>
            <a:r>
              <a:rPr lang="en-US" sz="3200" dirty="0" err="1">
                <a:latin typeface="Times New Roman" panose="02020603050405020304" pitchFamily="18" charset="0"/>
                <a:cs typeface="Times New Roman" panose="02020603050405020304" pitchFamily="18" charset="0"/>
              </a:rPr>
              <a:t>gregenos.org</a:t>
            </a:r>
            <a:r>
              <a:rPr lang="en-US" sz="3200" dirty="0">
                <a:latin typeface="Times New Roman" panose="02020603050405020304" pitchFamily="18" charset="0"/>
                <a:cs typeface="Times New Roman" panose="02020603050405020304" pitchFamily="18" charset="0"/>
              </a:rPr>
              <a:t>/hillside/</a:t>
            </a:r>
          </a:p>
        </p:txBody>
      </p:sp>
    </p:spTree>
    <p:extLst>
      <p:ext uri="{BB962C8B-B14F-4D97-AF65-F5344CB8AC3E}">
        <p14:creationId xmlns:p14="http://schemas.microsoft.com/office/powerpoint/2010/main" val="1838896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8" cy="6857999"/>
          </a:xfrm>
          <a:prstGeom prst="rect">
            <a:avLst/>
          </a:prstGeom>
        </p:spPr>
      </p:pic>
      <p:sp>
        <p:nvSpPr>
          <p:cNvPr id="6" name="TextBox 5"/>
          <p:cNvSpPr txBox="1"/>
          <p:nvPr/>
        </p:nvSpPr>
        <p:spPr>
          <a:xfrm>
            <a:off x="813816" y="914400"/>
            <a:ext cx="10591800" cy="707886"/>
          </a:xfrm>
          <a:prstGeom prst="rect">
            <a:avLst/>
          </a:prstGeom>
          <a:noFill/>
        </p:spPr>
        <p:txBody>
          <a:bodyPr wrap="square" rtlCol="0">
            <a:spAutoFit/>
          </a:bodyPr>
          <a:lstStyle/>
          <a:p>
            <a:pPr algn="ctr"/>
            <a:r>
              <a:rPr lang="en-US" sz="4000" dirty="0" smtClean="0">
                <a:solidFill>
                  <a:prstClr val="black"/>
                </a:solidFill>
              </a:rPr>
              <a:t>How Do We Know the Bible is God’s Word?</a:t>
            </a:r>
            <a:endParaRPr lang="en-US" sz="4000" dirty="0">
              <a:solidFill>
                <a:prstClr val="black"/>
              </a:solidFill>
            </a:endParaRPr>
          </a:p>
        </p:txBody>
      </p:sp>
    </p:spTree>
    <p:extLst>
      <p:ext uri="{BB962C8B-B14F-4D97-AF65-F5344CB8AC3E}">
        <p14:creationId xmlns:p14="http://schemas.microsoft.com/office/powerpoint/2010/main" val="1123812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10" name="TextBox 9"/>
          <p:cNvSpPr txBox="1"/>
          <p:nvPr/>
        </p:nvSpPr>
        <p:spPr>
          <a:xfrm>
            <a:off x="457200" y="1378721"/>
            <a:ext cx="7010400" cy="646331"/>
          </a:xfrm>
          <a:prstGeom prst="rect">
            <a:avLst/>
          </a:prstGeom>
          <a:noFill/>
        </p:spPr>
        <p:txBody>
          <a:bodyPr wrap="square" rtlCol="0">
            <a:spAutoFit/>
          </a:bodyPr>
          <a:lstStyle/>
          <a:p>
            <a:pPr marL="592138" indent="-592138">
              <a:buFont typeface="Arial" charset="0"/>
              <a:buChar char="•"/>
            </a:pPr>
            <a:r>
              <a:rPr lang="en-US" sz="3600" dirty="0" smtClean="0"/>
              <a:t>The unity of the Bible.</a:t>
            </a:r>
          </a:p>
        </p:txBody>
      </p:sp>
      <p:sp>
        <p:nvSpPr>
          <p:cNvPr id="6" name="TextBox 5"/>
          <p:cNvSpPr txBox="1"/>
          <p:nvPr/>
        </p:nvSpPr>
        <p:spPr>
          <a:xfrm>
            <a:off x="457200" y="1981383"/>
            <a:ext cx="11444288" cy="646331"/>
          </a:xfrm>
          <a:prstGeom prst="rect">
            <a:avLst/>
          </a:prstGeom>
          <a:noFill/>
        </p:spPr>
        <p:txBody>
          <a:bodyPr wrap="square" rtlCol="0">
            <a:spAutoFit/>
          </a:bodyPr>
          <a:lstStyle/>
          <a:p>
            <a:pPr marL="587375" indent="-587375">
              <a:buFont typeface="Arial" charset="0"/>
              <a:buChar char="•"/>
            </a:pPr>
            <a:r>
              <a:rPr lang="en-US" sz="3600" dirty="0" smtClean="0"/>
              <a:t>Old Testament prophecy concerning the coming of Jesus.</a:t>
            </a:r>
          </a:p>
        </p:txBody>
      </p:sp>
      <p:sp>
        <p:nvSpPr>
          <p:cNvPr id="8" name="TextBox 7"/>
          <p:cNvSpPr txBox="1"/>
          <p:nvPr/>
        </p:nvSpPr>
        <p:spPr>
          <a:xfrm>
            <a:off x="457200" y="2584046"/>
            <a:ext cx="7772401" cy="646331"/>
          </a:xfrm>
          <a:prstGeom prst="rect">
            <a:avLst/>
          </a:prstGeom>
          <a:noFill/>
        </p:spPr>
        <p:txBody>
          <a:bodyPr wrap="square" rtlCol="0">
            <a:spAutoFit/>
          </a:bodyPr>
          <a:lstStyle/>
          <a:p>
            <a:pPr marL="587375" indent="-587375">
              <a:buFont typeface="Arial" charset="0"/>
              <a:buChar char="•"/>
            </a:pPr>
            <a:r>
              <a:rPr lang="en-US" sz="3600" dirty="0" smtClean="0"/>
              <a:t>The teaching and authority of Jesus.  </a:t>
            </a:r>
          </a:p>
        </p:txBody>
      </p:sp>
      <p:sp>
        <p:nvSpPr>
          <p:cNvPr id="9" name="TextBox 8"/>
          <p:cNvSpPr txBox="1"/>
          <p:nvPr/>
        </p:nvSpPr>
        <p:spPr>
          <a:xfrm>
            <a:off x="786130" y="3408775"/>
            <a:ext cx="5481638" cy="646331"/>
          </a:xfrm>
          <a:prstGeom prst="rect">
            <a:avLst/>
          </a:prstGeom>
          <a:noFill/>
        </p:spPr>
        <p:txBody>
          <a:bodyPr wrap="square" rtlCol="0">
            <a:spAutoFit/>
          </a:bodyPr>
          <a:lstStyle/>
          <a:p>
            <a:pPr marL="587375" indent="-587375">
              <a:buFont typeface="Wingdings" charset="2"/>
              <a:buChar char="Ø"/>
            </a:pPr>
            <a:r>
              <a:rPr lang="en-US" sz="3600" dirty="0" smtClean="0">
                <a:solidFill>
                  <a:srgbClr val="FF0000"/>
                </a:solidFill>
              </a:rPr>
              <a:t>What </a:t>
            </a:r>
            <a:r>
              <a:rPr lang="en-US" sz="3600" smtClean="0">
                <a:solidFill>
                  <a:srgbClr val="FF0000"/>
                </a:solidFill>
              </a:rPr>
              <a:t>would it mean?</a:t>
            </a:r>
            <a:endParaRPr lang="en-US" sz="3600" dirty="0" smtClean="0">
              <a:solidFill>
                <a:srgbClr val="FF0000"/>
              </a:solidFill>
            </a:endParaRPr>
          </a:p>
        </p:txBody>
      </p:sp>
      <p:sp>
        <p:nvSpPr>
          <p:cNvPr id="12" name="TextBox 11"/>
          <p:cNvSpPr txBox="1"/>
          <p:nvPr/>
        </p:nvSpPr>
        <p:spPr>
          <a:xfrm>
            <a:off x="795655" y="465189"/>
            <a:ext cx="10591800" cy="707886"/>
          </a:xfrm>
          <a:prstGeom prst="rect">
            <a:avLst/>
          </a:prstGeom>
          <a:noFill/>
        </p:spPr>
        <p:txBody>
          <a:bodyPr wrap="square" rtlCol="0">
            <a:spAutoFit/>
          </a:bodyPr>
          <a:lstStyle/>
          <a:p>
            <a:pPr algn="ctr"/>
            <a:r>
              <a:rPr lang="en-US" sz="4000" dirty="0" smtClean="0">
                <a:solidFill>
                  <a:prstClr val="black"/>
                </a:solidFill>
              </a:rPr>
              <a:t>How Do We Know the Bible is God’s Word?</a:t>
            </a:r>
            <a:endParaRPr lang="en-US" sz="4000" dirty="0">
              <a:solidFill>
                <a:prstClr val="black"/>
              </a:solidFill>
            </a:endParaRPr>
          </a:p>
        </p:txBody>
      </p:sp>
    </p:spTree>
    <p:extLst>
      <p:ext uri="{BB962C8B-B14F-4D97-AF65-F5344CB8AC3E}">
        <p14:creationId xmlns:p14="http://schemas.microsoft.com/office/powerpoint/2010/main" val="20662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sp>
        <p:nvSpPr>
          <p:cNvPr id="8" name="TextBox 7"/>
          <p:cNvSpPr txBox="1"/>
          <p:nvPr/>
        </p:nvSpPr>
        <p:spPr>
          <a:xfrm>
            <a:off x="6098688" y="241479"/>
            <a:ext cx="5028112" cy="707886"/>
          </a:xfrm>
          <a:prstGeom prst="rect">
            <a:avLst/>
          </a:prstGeom>
          <a:noFill/>
        </p:spPr>
        <p:txBody>
          <a:bodyPr wrap="square" rtlCol="0">
            <a:spAutoFit/>
          </a:bodyPr>
          <a:lstStyle/>
          <a:p>
            <a:pPr algn="ctr"/>
            <a:r>
              <a:rPr lang="en-US" sz="4000" dirty="0" smtClean="0"/>
              <a:t>The Unity of the Bible</a:t>
            </a:r>
            <a:endParaRPr lang="en-US" sz="4000" dirty="0"/>
          </a:p>
        </p:txBody>
      </p:sp>
      <p:pic>
        <p:nvPicPr>
          <p:cNvPr id="10" name="Picture 9"/>
          <p:cNvPicPr>
            <a:picLocks noChangeAspect="1"/>
          </p:cNvPicPr>
          <p:nvPr/>
        </p:nvPicPr>
        <p:blipFill>
          <a:blip r:embed="rId3"/>
          <a:stretch>
            <a:fillRect/>
          </a:stretch>
        </p:blipFill>
        <p:spPr>
          <a:xfrm>
            <a:off x="381000" y="279184"/>
            <a:ext cx="4876800" cy="6263245"/>
          </a:xfrm>
          <a:prstGeom prst="rect">
            <a:avLst/>
          </a:prstGeom>
        </p:spPr>
      </p:pic>
      <p:sp>
        <p:nvSpPr>
          <p:cNvPr id="13" name="TextBox 12"/>
          <p:cNvSpPr txBox="1"/>
          <p:nvPr/>
        </p:nvSpPr>
        <p:spPr>
          <a:xfrm>
            <a:off x="5550668" y="1069805"/>
            <a:ext cx="2194560"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t>66 Books</a:t>
            </a:r>
          </a:p>
        </p:txBody>
      </p:sp>
      <p:sp>
        <p:nvSpPr>
          <p:cNvPr id="14" name="TextBox 13"/>
          <p:cNvSpPr txBox="1"/>
          <p:nvPr/>
        </p:nvSpPr>
        <p:spPr>
          <a:xfrm>
            <a:off x="5550668" y="1678298"/>
            <a:ext cx="265624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t>40 Writers</a:t>
            </a:r>
          </a:p>
        </p:txBody>
      </p:sp>
      <p:sp>
        <p:nvSpPr>
          <p:cNvPr id="15" name="TextBox 14"/>
          <p:cNvSpPr txBox="1"/>
          <p:nvPr/>
        </p:nvSpPr>
        <p:spPr>
          <a:xfrm>
            <a:off x="5550668" y="2286791"/>
            <a:ext cx="2941320"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t>1500 Years</a:t>
            </a:r>
          </a:p>
        </p:txBody>
      </p:sp>
      <p:sp>
        <p:nvSpPr>
          <p:cNvPr id="16" name="TextBox 15"/>
          <p:cNvSpPr txBox="1"/>
          <p:nvPr/>
        </p:nvSpPr>
        <p:spPr>
          <a:xfrm>
            <a:off x="5550668" y="2895284"/>
            <a:ext cx="303724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t>3 Languages</a:t>
            </a:r>
          </a:p>
        </p:txBody>
      </p:sp>
      <p:sp>
        <p:nvSpPr>
          <p:cNvPr id="17" name="TextBox 16"/>
          <p:cNvSpPr txBox="1"/>
          <p:nvPr/>
        </p:nvSpPr>
        <p:spPr>
          <a:xfrm>
            <a:off x="5550668" y="3503777"/>
            <a:ext cx="273244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t>1 Theme</a:t>
            </a:r>
          </a:p>
        </p:txBody>
      </p:sp>
      <p:sp>
        <p:nvSpPr>
          <p:cNvPr id="18" name="TextBox 17"/>
          <p:cNvSpPr txBox="1"/>
          <p:nvPr/>
        </p:nvSpPr>
        <p:spPr>
          <a:xfrm>
            <a:off x="5631833" y="4238669"/>
            <a:ext cx="6171111" cy="1077218"/>
          </a:xfrm>
          <a:prstGeom prst="rect">
            <a:avLst/>
          </a:prstGeom>
          <a:noFill/>
        </p:spPr>
        <p:txBody>
          <a:bodyPr wrap="square" rtlCol="0">
            <a:spAutoFit/>
          </a:bodyPr>
          <a:lstStyle/>
          <a:p>
            <a:pPr marL="457200" indent="-457200">
              <a:buFont typeface="Wingdings" charset="2"/>
              <a:buChar char="Ø"/>
            </a:pPr>
            <a:r>
              <a:rPr lang="en-US" sz="3200" dirty="0"/>
              <a:t>The redemption of mankind through Jesus Christ</a:t>
            </a:r>
          </a:p>
        </p:txBody>
      </p:sp>
    </p:spTree>
    <p:extLst>
      <p:ext uri="{BB962C8B-B14F-4D97-AF65-F5344CB8AC3E}">
        <p14:creationId xmlns:p14="http://schemas.microsoft.com/office/powerpoint/2010/main" val="3543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2"/>
            <a:ext cx="12183110" cy="6863002"/>
          </a:xfrm>
          <a:prstGeom prst="rect">
            <a:avLst/>
          </a:prstGeom>
        </p:spPr>
      </p:pic>
      <p:sp>
        <p:nvSpPr>
          <p:cNvPr id="10" name="TextBox 9"/>
          <p:cNvSpPr txBox="1"/>
          <p:nvPr/>
        </p:nvSpPr>
        <p:spPr>
          <a:xfrm>
            <a:off x="457200" y="1378721"/>
            <a:ext cx="7010400" cy="646331"/>
          </a:xfrm>
          <a:prstGeom prst="rect">
            <a:avLst/>
          </a:prstGeom>
          <a:noFill/>
        </p:spPr>
        <p:txBody>
          <a:bodyPr wrap="square" rtlCol="0">
            <a:spAutoFit/>
          </a:bodyPr>
          <a:lstStyle/>
          <a:p>
            <a:pPr marL="592138" indent="-592138">
              <a:buFont typeface="Arial" charset="0"/>
              <a:buChar char="•"/>
            </a:pPr>
            <a:r>
              <a:rPr lang="en-US" sz="3600" dirty="0" smtClean="0"/>
              <a:t>The unity of the Bible.</a:t>
            </a:r>
          </a:p>
        </p:txBody>
      </p:sp>
      <p:sp>
        <p:nvSpPr>
          <p:cNvPr id="6" name="TextBox 5"/>
          <p:cNvSpPr txBox="1"/>
          <p:nvPr/>
        </p:nvSpPr>
        <p:spPr>
          <a:xfrm>
            <a:off x="457200" y="1981383"/>
            <a:ext cx="11444288" cy="646331"/>
          </a:xfrm>
          <a:prstGeom prst="rect">
            <a:avLst/>
          </a:prstGeom>
          <a:noFill/>
        </p:spPr>
        <p:txBody>
          <a:bodyPr wrap="square" rtlCol="0">
            <a:spAutoFit/>
          </a:bodyPr>
          <a:lstStyle/>
          <a:p>
            <a:pPr marL="587375" indent="-587375">
              <a:buFont typeface="Arial" charset="0"/>
              <a:buChar char="•"/>
            </a:pPr>
            <a:r>
              <a:rPr lang="en-US" sz="3600" dirty="0" smtClean="0"/>
              <a:t>Old Testament prophecy concerning the coming of Jesus.</a:t>
            </a:r>
          </a:p>
        </p:txBody>
      </p:sp>
      <p:sp>
        <p:nvSpPr>
          <p:cNvPr id="8" name="TextBox 7"/>
          <p:cNvSpPr txBox="1"/>
          <p:nvPr/>
        </p:nvSpPr>
        <p:spPr>
          <a:xfrm>
            <a:off x="457200" y="2584046"/>
            <a:ext cx="7772401" cy="646331"/>
          </a:xfrm>
          <a:prstGeom prst="rect">
            <a:avLst/>
          </a:prstGeom>
          <a:noFill/>
        </p:spPr>
        <p:txBody>
          <a:bodyPr wrap="square" rtlCol="0">
            <a:spAutoFit/>
          </a:bodyPr>
          <a:lstStyle/>
          <a:p>
            <a:pPr marL="587375" indent="-587375">
              <a:buFont typeface="Arial" charset="0"/>
              <a:buChar char="•"/>
            </a:pPr>
            <a:r>
              <a:rPr lang="en-US" sz="3600" dirty="0" smtClean="0"/>
              <a:t>The teaching and authority of Jesus.  </a:t>
            </a:r>
          </a:p>
        </p:txBody>
      </p:sp>
      <p:sp>
        <p:nvSpPr>
          <p:cNvPr id="9" name="TextBox 8"/>
          <p:cNvSpPr txBox="1"/>
          <p:nvPr/>
        </p:nvSpPr>
        <p:spPr>
          <a:xfrm>
            <a:off x="786130" y="3408775"/>
            <a:ext cx="5481638" cy="646331"/>
          </a:xfrm>
          <a:prstGeom prst="rect">
            <a:avLst/>
          </a:prstGeom>
          <a:noFill/>
        </p:spPr>
        <p:txBody>
          <a:bodyPr wrap="square" rtlCol="0">
            <a:spAutoFit/>
          </a:bodyPr>
          <a:lstStyle/>
          <a:p>
            <a:pPr marL="587375" indent="-587375">
              <a:buFont typeface="Wingdings" charset="2"/>
              <a:buChar char="Ø"/>
            </a:pPr>
            <a:r>
              <a:rPr lang="en-US" sz="3600" dirty="0" smtClean="0">
                <a:solidFill>
                  <a:srgbClr val="FF0000"/>
                </a:solidFill>
              </a:rPr>
              <a:t>What </a:t>
            </a:r>
            <a:r>
              <a:rPr lang="en-US" sz="3600" smtClean="0">
                <a:solidFill>
                  <a:srgbClr val="FF0000"/>
                </a:solidFill>
              </a:rPr>
              <a:t>would it mean?</a:t>
            </a:r>
            <a:endParaRPr lang="en-US" sz="3600" dirty="0" smtClean="0">
              <a:solidFill>
                <a:srgbClr val="FF0000"/>
              </a:solidFill>
            </a:endParaRPr>
          </a:p>
        </p:txBody>
      </p:sp>
      <p:sp>
        <p:nvSpPr>
          <p:cNvPr id="12" name="TextBox 11"/>
          <p:cNvSpPr txBox="1"/>
          <p:nvPr/>
        </p:nvSpPr>
        <p:spPr>
          <a:xfrm>
            <a:off x="795655" y="465189"/>
            <a:ext cx="10591800" cy="707886"/>
          </a:xfrm>
          <a:prstGeom prst="rect">
            <a:avLst/>
          </a:prstGeom>
          <a:noFill/>
        </p:spPr>
        <p:txBody>
          <a:bodyPr wrap="square" rtlCol="0">
            <a:spAutoFit/>
          </a:bodyPr>
          <a:lstStyle/>
          <a:p>
            <a:pPr algn="ctr"/>
            <a:r>
              <a:rPr lang="en-US" sz="4000" dirty="0" smtClean="0">
                <a:solidFill>
                  <a:prstClr val="black"/>
                </a:solidFill>
              </a:rPr>
              <a:t>How Do We Know the Bible is God’s Word?</a:t>
            </a:r>
            <a:endParaRPr lang="en-US" sz="4000" dirty="0">
              <a:solidFill>
                <a:prstClr val="black"/>
              </a:solidFill>
            </a:endParaRPr>
          </a:p>
        </p:txBody>
      </p:sp>
    </p:spTree>
    <p:extLst>
      <p:ext uri="{BB962C8B-B14F-4D97-AF65-F5344CB8AC3E}">
        <p14:creationId xmlns:p14="http://schemas.microsoft.com/office/powerpoint/2010/main" val="84359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20583</TotalTime>
  <Words>1609</Words>
  <Application>Microsoft Macintosh PowerPoint</Application>
  <PresentationFormat>Widescreen</PresentationFormat>
  <Paragraphs>152</Paragraphs>
  <Slides>33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Edwardian Script ITC</vt:lpstr>
      <vt:lpstr>Palatino</vt:lpstr>
      <vt:lpstr>Snell Roundhand</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Applied Materials</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Enos</dc:creator>
  <cp:lastModifiedBy>Microsoft Office User</cp:lastModifiedBy>
  <cp:revision>968</cp:revision>
  <cp:lastPrinted>2017-05-08T21:12:45Z</cp:lastPrinted>
  <dcterms:created xsi:type="dcterms:W3CDTF">2015-08-31T04:00:31Z</dcterms:created>
  <dcterms:modified xsi:type="dcterms:W3CDTF">2024-06-10T20:41:01Z</dcterms:modified>
</cp:coreProperties>
</file>