
<file path=[Content_Types].xml><?xml version="1.0" encoding="utf-8"?>
<Types xmlns="http://schemas.openxmlformats.org/package/2006/content-types">
  <Default Extension="xml" ContentType="application/xml"/>
  <Default Extension="jpeg" ContentType="image/jpeg"/>
  <Default Extension="mov" ContentType="video/quicktime"/>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7"/>
  </p:notesMasterIdLst>
  <p:sldIdLst>
    <p:sldId id="642" r:id="rId3"/>
    <p:sldId id="751" r:id="rId4"/>
    <p:sldId id="752" r:id="rId5"/>
    <p:sldId id="756" r:id="rId6"/>
    <p:sldId id="754" r:id="rId7"/>
    <p:sldId id="647" r:id="rId8"/>
    <p:sldId id="640" r:id="rId9"/>
    <p:sldId id="707" r:id="rId10"/>
    <p:sldId id="648" r:id="rId11"/>
    <p:sldId id="708" r:id="rId12"/>
    <p:sldId id="649" r:id="rId13"/>
    <p:sldId id="722" r:id="rId14"/>
    <p:sldId id="709" r:id="rId15"/>
    <p:sldId id="651" r:id="rId16"/>
    <p:sldId id="652" r:id="rId17"/>
    <p:sldId id="653" r:id="rId18"/>
    <p:sldId id="654" r:id="rId19"/>
    <p:sldId id="655" r:id="rId20"/>
    <p:sldId id="656" r:id="rId21"/>
    <p:sldId id="658" r:id="rId22"/>
    <p:sldId id="657" r:id="rId23"/>
    <p:sldId id="452" r:id="rId24"/>
    <p:sldId id="739" r:id="rId25"/>
    <p:sldId id="725" r:id="rId26"/>
    <p:sldId id="662" r:id="rId27"/>
    <p:sldId id="663" r:id="rId28"/>
    <p:sldId id="665" r:id="rId29"/>
    <p:sldId id="669" r:id="rId30"/>
    <p:sldId id="670" r:id="rId31"/>
    <p:sldId id="671" r:id="rId32"/>
    <p:sldId id="726" r:id="rId33"/>
    <p:sldId id="673" r:id="rId34"/>
    <p:sldId id="674" r:id="rId35"/>
    <p:sldId id="684" r:id="rId36"/>
    <p:sldId id="459" r:id="rId37"/>
    <p:sldId id="458" r:id="rId38"/>
    <p:sldId id="676" r:id="rId39"/>
    <p:sldId id="677" r:id="rId40"/>
    <p:sldId id="678" r:id="rId41"/>
    <p:sldId id="679" r:id="rId42"/>
    <p:sldId id="717" r:id="rId43"/>
    <p:sldId id="681" r:id="rId44"/>
    <p:sldId id="686" r:id="rId45"/>
    <p:sldId id="687" r:id="rId46"/>
    <p:sldId id="688" r:id="rId47"/>
    <p:sldId id="625" r:id="rId48"/>
    <p:sldId id="689" r:id="rId49"/>
    <p:sldId id="690" r:id="rId50"/>
    <p:sldId id="691" r:id="rId51"/>
    <p:sldId id="693" r:id="rId52"/>
    <p:sldId id="694" r:id="rId53"/>
    <p:sldId id="705" r:id="rId54"/>
    <p:sldId id="695" r:id="rId55"/>
    <p:sldId id="719" r:id="rId56"/>
    <p:sldId id="720" r:id="rId57"/>
    <p:sldId id="697" r:id="rId58"/>
    <p:sldId id="700" r:id="rId59"/>
    <p:sldId id="701" r:id="rId60"/>
    <p:sldId id="713" r:id="rId61"/>
    <p:sldId id="727" r:id="rId62"/>
    <p:sldId id="703" r:id="rId63"/>
    <p:sldId id="721" r:id="rId64"/>
    <p:sldId id="755" r:id="rId65"/>
    <p:sldId id="750" r:id="rId6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343"/>
    <p:restoredTop sz="93733" autoAdjust="0"/>
  </p:normalViewPr>
  <p:slideViewPr>
    <p:cSldViewPr snapToObjects="1">
      <p:cViewPr>
        <p:scale>
          <a:sx n="50" d="100"/>
          <a:sy n="50" d="100"/>
        </p:scale>
        <p:origin x="536" y="15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notesMaster" Target="notesMasters/notesMaster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6C2044A0-81F7-B74D-9C3D-7126E7C80D95}" type="datetimeFigureOut">
              <a:rPr lang="en-US" smtClean="0"/>
              <a:t>6/3/24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31C16756-A4CF-584E-AF58-B4056DAA4888}" type="slidenum">
              <a:rPr lang="en-US" smtClean="0"/>
              <a:t>‹#›</a:t>
            </a:fld>
            <a:endParaRPr lang="en-US"/>
          </a:p>
        </p:txBody>
      </p:sp>
    </p:spTree>
    <p:extLst>
      <p:ext uri="{BB962C8B-B14F-4D97-AF65-F5344CB8AC3E}">
        <p14:creationId xmlns:p14="http://schemas.microsoft.com/office/powerpoint/2010/main" val="57028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t>6/3/24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DDD510-BEEF-487D-A650-6C97200572F7}" type="slidenum">
              <a:rPr lang="en-US" smtClean="0"/>
              <a:t>‹#›</a:t>
            </a:fld>
            <a:endParaRPr lang="en-US" dirty="0"/>
          </a:p>
        </p:txBody>
      </p:sp>
    </p:spTree>
    <p:extLst>
      <p:ext uri="{BB962C8B-B14F-4D97-AF65-F5344CB8AC3E}">
        <p14:creationId xmlns:p14="http://schemas.microsoft.com/office/powerpoint/2010/main" val="1294257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t>6/3/24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DDD510-BEEF-487D-A650-6C97200572F7}" type="slidenum">
              <a:rPr lang="en-US" smtClean="0"/>
              <a:t>‹#›</a:t>
            </a:fld>
            <a:endParaRPr lang="en-US" dirty="0"/>
          </a:p>
        </p:txBody>
      </p:sp>
    </p:spTree>
    <p:extLst>
      <p:ext uri="{BB962C8B-B14F-4D97-AF65-F5344CB8AC3E}">
        <p14:creationId xmlns:p14="http://schemas.microsoft.com/office/powerpoint/2010/main" val="372766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t>6/3/24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DDD510-BEEF-487D-A650-6C97200572F7}" type="slidenum">
              <a:rPr lang="en-US" smtClean="0"/>
              <a:t>‹#›</a:t>
            </a:fld>
            <a:endParaRPr lang="en-US" dirty="0"/>
          </a:p>
        </p:txBody>
      </p:sp>
    </p:spTree>
    <p:extLst>
      <p:ext uri="{BB962C8B-B14F-4D97-AF65-F5344CB8AC3E}">
        <p14:creationId xmlns:p14="http://schemas.microsoft.com/office/powerpoint/2010/main" val="3331219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4144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5500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7084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9672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5300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1191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331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7280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t>6/3/24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DDD510-BEEF-487D-A650-6C97200572F7}" type="slidenum">
              <a:rPr lang="en-US" smtClean="0"/>
              <a:t>‹#›</a:t>
            </a:fld>
            <a:endParaRPr lang="en-US" dirty="0"/>
          </a:p>
        </p:txBody>
      </p:sp>
    </p:spTree>
    <p:extLst>
      <p:ext uri="{BB962C8B-B14F-4D97-AF65-F5344CB8AC3E}">
        <p14:creationId xmlns:p14="http://schemas.microsoft.com/office/powerpoint/2010/main" val="2371696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2761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6107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814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3F60B9-4344-4C88-8C24-F053943AE47B}" type="datetimeFigureOut">
              <a:rPr lang="en-US" smtClean="0"/>
              <a:t>6/3/24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DDD510-BEEF-487D-A650-6C97200572F7}" type="slidenum">
              <a:rPr lang="en-US" smtClean="0"/>
              <a:t>‹#›</a:t>
            </a:fld>
            <a:endParaRPr lang="en-US" dirty="0"/>
          </a:p>
        </p:txBody>
      </p:sp>
    </p:spTree>
    <p:extLst>
      <p:ext uri="{BB962C8B-B14F-4D97-AF65-F5344CB8AC3E}">
        <p14:creationId xmlns:p14="http://schemas.microsoft.com/office/powerpoint/2010/main" val="324070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3F60B9-4344-4C88-8C24-F053943AE47B}" type="datetimeFigureOut">
              <a:rPr lang="en-US" smtClean="0"/>
              <a:t>6/3/24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DDD510-BEEF-487D-A650-6C97200572F7}" type="slidenum">
              <a:rPr lang="en-US" smtClean="0"/>
              <a:t>‹#›</a:t>
            </a:fld>
            <a:endParaRPr lang="en-US" dirty="0"/>
          </a:p>
        </p:txBody>
      </p:sp>
    </p:spTree>
    <p:extLst>
      <p:ext uri="{BB962C8B-B14F-4D97-AF65-F5344CB8AC3E}">
        <p14:creationId xmlns:p14="http://schemas.microsoft.com/office/powerpoint/2010/main" val="2933881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3F60B9-4344-4C88-8C24-F053943AE47B}" type="datetimeFigureOut">
              <a:rPr lang="en-US" smtClean="0"/>
              <a:t>6/3/24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DDD510-BEEF-487D-A650-6C97200572F7}" type="slidenum">
              <a:rPr lang="en-US" smtClean="0"/>
              <a:t>‹#›</a:t>
            </a:fld>
            <a:endParaRPr lang="en-US" dirty="0"/>
          </a:p>
        </p:txBody>
      </p:sp>
    </p:spTree>
    <p:extLst>
      <p:ext uri="{BB962C8B-B14F-4D97-AF65-F5344CB8AC3E}">
        <p14:creationId xmlns:p14="http://schemas.microsoft.com/office/powerpoint/2010/main" val="465093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3F60B9-4344-4C88-8C24-F053943AE47B}" type="datetimeFigureOut">
              <a:rPr lang="en-US" smtClean="0"/>
              <a:t>6/3/24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DDD510-BEEF-487D-A650-6C97200572F7}" type="slidenum">
              <a:rPr lang="en-US" smtClean="0"/>
              <a:t>‹#›</a:t>
            </a:fld>
            <a:endParaRPr lang="en-US" dirty="0"/>
          </a:p>
        </p:txBody>
      </p:sp>
    </p:spTree>
    <p:extLst>
      <p:ext uri="{BB962C8B-B14F-4D97-AF65-F5344CB8AC3E}">
        <p14:creationId xmlns:p14="http://schemas.microsoft.com/office/powerpoint/2010/main" val="3401297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F60B9-4344-4C88-8C24-F053943AE47B}" type="datetimeFigureOut">
              <a:rPr lang="en-US" smtClean="0"/>
              <a:t>6/3/24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DDD510-BEEF-487D-A650-6C97200572F7}" type="slidenum">
              <a:rPr lang="en-US" smtClean="0"/>
              <a:t>‹#›</a:t>
            </a:fld>
            <a:endParaRPr lang="en-US" dirty="0"/>
          </a:p>
        </p:txBody>
      </p:sp>
    </p:spTree>
    <p:extLst>
      <p:ext uri="{BB962C8B-B14F-4D97-AF65-F5344CB8AC3E}">
        <p14:creationId xmlns:p14="http://schemas.microsoft.com/office/powerpoint/2010/main" val="2058447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F60B9-4344-4C88-8C24-F053943AE47B}" type="datetimeFigureOut">
              <a:rPr lang="en-US" smtClean="0"/>
              <a:t>6/3/24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DDD510-BEEF-487D-A650-6C97200572F7}" type="slidenum">
              <a:rPr lang="en-US" smtClean="0"/>
              <a:t>‹#›</a:t>
            </a:fld>
            <a:endParaRPr lang="en-US" dirty="0"/>
          </a:p>
        </p:txBody>
      </p:sp>
    </p:spTree>
    <p:extLst>
      <p:ext uri="{BB962C8B-B14F-4D97-AF65-F5344CB8AC3E}">
        <p14:creationId xmlns:p14="http://schemas.microsoft.com/office/powerpoint/2010/main" val="237499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F60B9-4344-4C88-8C24-F053943AE47B}" type="datetimeFigureOut">
              <a:rPr lang="en-US" smtClean="0"/>
              <a:t>6/3/24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DDD510-BEEF-487D-A650-6C97200572F7}" type="slidenum">
              <a:rPr lang="en-US" smtClean="0"/>
              <a:t>‹#›</a:t>
            </a:fld>
            <a:endParaRPr lang="en-US" dirty="0"/>
          </a:p>
        </p:txBody>
      </p:sp>
    </p:spTree>
    <p:extLst>
      <p:ext uri="{BB962C8B-B14F-4D97-AF65-F5344CB8AC3E}">
        <p14:creationId xmlns:p14="http://schemas.microsoft.com/office/powerpoint/2010/main" val="3877294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F60B9-4344-4C88-8C24-F053943AE47B}" type="datetimeFigureOut">
              <a:rPr lang="en-US" smtClean="0"/>
              <a:t>6/3/24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DD510-BEEF-487D-A650-6C97200572F7}" type="slidenum">
              <a:rPr lang="en-US" smtClean="0"/>
              <a:t>‹#›</a:t>
            </a:fld>
            <a:endParaRPr lang="en-US" dirty="0"/>
          </a:p>
        </p:txBody>
      </p:sp>
    </p:spTree>
    <p:extLst>
      <p:ext uri="{BB962C8B-B14F-4D97-AF65-F5344CB8AC3E}">
        <p14:creationId xmlns:p14="http://schemas.microsoft.com/office/powerpoint/2010/main" val="1145449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F60B9-4344-4C88-8C24-F053943AE47B}" type="datetimeFigureOut">
              <a:rPr lang="en-US" smtClean="0">
                <a:solidFill>
                  <a:prstClr val="black">
                    <a:tint val="75000"/>
                  </a:prstClr>
                </a:solidFill>
                <a:latin typeface="Calibri"/>
              </a:rPr>
              <a:pPr/>
              <a:t>6/3/24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DD510-BEEF-487D-A650-6C97200572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090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image" Target="../media/image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image" Target="../media/image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2.jpg"/><Relationship Id="rId5" Type="http://schemas.openxmlformats.org/officeDocument/2006/relationships/image" Target="../media/image30.png"/><Relationship Id="rId1" Type="http://schemas.microsoft.com/office/2007/relationships/media" Target="../media/media1.mov"/><Relationship Id="rId2" Type="http://schemas.openxmlformats.org/officeDocument/2006/relationships/video" Target="../media/media1.mov"/></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3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 Id="rId3" Type="http://schemas.openxmlformats.org/officeDocument/2006/relationships/image" Target="../media/image3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350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smtClean="0">
                <a:solidFill>
                  <a:prstClr val="black"/>
                </a:solidFill>
              </a:rPr>
              <a:t>The Cosmological Argument</a:t>
            </a:r>
            <a:endParaRPr lang="en-US" sz="4400" dirty="0">
              <a:solidFill>
                <a:prstClr val="black"/>
              </a:solidFill>
            </a:endParaRPr>
          </a:p>
        </p:txBody>
      </p:sp>
      <p:sp>
        <p:nvSpPr>
          <p:cNvPr id="7" name="TextBox 6"/>
          <p:cNvSpPr txBox="1"/>
          <p:nvPr/>
        </p:nvSpPr>
        <p:spPr>
          <a:xfrm>
            <a:off x="839114" y="1779619"/>
            <a:ext cx="10515600" cy="707886"/>
          </a:xfrm>
          <a:prstGeom prst="rect">
            <a:avLst/>
          </a:prstGeom>
          <a:noFill/>
        </p:spPr>
        <p:txBody>
          <a:bodyPr wrap="square" rtlCol="0">
            <a:spAutoFit/>
          </a:bodyPr>
          <a:lstStyle/>
          <a:p>
            <a:pPr algn="ctr"/>
            <a:r>
              <a:rPr lang="en-US" sz="4000" dirty="0" smtClean="0"/>
              <a:t>Why is there </a:t>
            </a:r>
            <a:r>
              <a:rPr lang="en-US" sz="4000" i="1" dirty="0" smtClean="0"/>
              <a:t>Something</a:t>
            </a:r>
            <a:r>
              <a:rPr lang="en-US" sz="4000" dirty="0" smtClean="0"/>
              <a:t> rather than </a:t>
            </a:r>
            <a:r>
              <a:rPr lang="en-US" sz="4000" i="1" dirty="0" smtClean="0"/>
              <a:t>Nothing</a:t>
            </a:r>
            <a:r>
              <a:rPr lang="en-US" sz="4000" dirty="0" smtClean="0"/>
              <a:t>?</a:t>
            </a:r>
          </a:p>
        </p:txBody>
      </p:sp>
    </p:spTree>
    <p:extLst>
      <p:ext uri="{BB962C8B-B14F-4D97-AF65-F5344CB8AC3E}">
        <p14:creationId xmlns:p14="http://schemas.microsoft.com/office/powerpoint/2010/main" val="15645442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The Law of Cause and Effect</a:t>
            </a:r>
          </a:p>
        </p:txBody>
      </p:sp>
      <p:sp>
        <p:nvSpPr>
          <p:cNvPr id="6" name="TextBox 5"/>
          <p:cNvSpPr txBox="1"/>
          <p:nvPr/>
        </p:nvSpPr>
        <p:spPr>
          <a:xfrm>
            <a:off x="914400" y="1594953"/>
            <a:ext cx="10211714" cy="1077218"/>
          </a:xfrm>
          <a:prstGeom prst="rect">
            <a:avLst/>
          </a:prstGeom>
          <a:noFill/>
        </p:spPr>
        <p:txBody>
          <a:bodyPr wrap="square" rtlCol="0">
            <a:spAutoFit/>
          </a:bodyPr>
          <a:lstStyle/>
          <a:p>
            <a:pPr marL="180975" indent="-180975"/>
            <a:r>
              <a:rPr lang="en-US" sz="3200" dirty="0" smtClean="0"/>
              <a:t>“Every </a:t>
            </a:r>
            <a:r>
              <a:rPr lang="en-US" sz="3200" dirty="0"/>
              <a:t>material effect (anything that has a beginning) must have an adequate antecedent or simultaneous cause</a:t>
            </a:r>
            <a:r>
              <a:rPr lang="en-US" sz="3200" dirty="0" smtClean="0"/>
              <a:t>.”</a:t>
            </a:r>
            <a:endParaRPr lang="en-US" sz="3200" dirty="0"/>
          </a:p>
        </p:txBody>
      </p:sp>
    </p:spTree>
    <p:extLst>
      <p:ext uri="{BB962C8B-B14F-4D97-AF65-F5344CB8AC3E}">
        <p14:creationId xmlns:p14="http://schemas.microsoft.com/office/powerpoint/2010/main" val="1857113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524000" y="990600"/>
            <a:ext cx="6400800" cy="584775"/>
          </a:xfrm>
          <a:prstGeom prst="rect">
            <a:avLst/>
          </a:prstGeom>
          <a:noFill/>
        </p:spPr>
        <p:txBody>
          <a:bodyPr wrap="square" rtlCol="0">
            <a:spAutoFit/>
          </a:bodyPr>
          <a:lstStyle/>
          <a:p>
            <a:pPr algn="ctr"/>
            <a:r>
              <a:rPr lang="en-US" sz="3200" dirty="0" smtClean="0">
                <a:latin typeface="Calibri"/>
              </a:rPr>
              <a:t>Maximum Sky</a:t>
            </a:r>
            <a:endParaRPr lang="en-US" sz="3200" dirty="0">
              <a:latin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smtClean="0">
                <a:solidFill>
                  <a:prstClr val="black"/>
                </a:solidFill>
              </a:rPr>
              <a:t>For every </a:t>
            </a:r>
            <a:r>
              <a:rPr lang="en-US" sz="4400" i="1" dirty="0" smtClean="0">
                <a:solidFill>
                  <a:prstClr val="black"/>
                </a:solidFill>
              </a:rPr>
              <a:t>Effect</a:t>
            </a:r>
            <a:r>
              <a:rPr lang="en-US" sz="4400" dirty="0" smtClean="0">
                <a:solidFill>
                  <a:prstClr val="black"/>
                </a:solidFill>
              </a:rPr>
              <a:t> there must be a </a:t>
            </a:r>
            <a:r>
              <a:rPr lang="en-US" sz="4400" i="1" dirty="0" smtClean="0">
                <a:solidFill>
                  <a:prstClr val="black"/>
                </a:solidFill>
              </a:rPr>
              <a:t>Cause</a:t>
            </a:r>
            <a:endParaRPr lang="en-US" sz="4400" i="1" dirty="0">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282987"/>
            <a:ext cx="9398000" cy="5281427"/>
          </a:xfrm>
          <a:prstGeom prst="rect">
            <a:avLst/>
          </a:prstGeom>
        </p:spPr>
      </p:pic>
    </p:spTree>
    <p:extLst>
      <p:ext uri="{BB962C8B-B14F-4D97-AF65-F5344CB8AC3E}">
        <p14:creationId xmlns:p14="http://schemas.microsoft.com/office/powerpoint/2010/main" val="1618895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smtClean="0">
                <a:solidFill>
                  <a:prstClr val="black"/>
                </a:solidFill>
              </a:rPr>
              <a:t>The Cosmological Argument</a:t>
            </a:r>
            <a:endParaRPr lang="en-US" sz="4400" dirty="0">
              <a:solidFill>
                <a:prstClr val="black"/>
              </a:solidFill>
            </a:endParaRPr>
          </a:p>
        </p:txBody>
      </p:sp>
      <p:sp>
        <p:nvSpPr>
          <p:cNvPr id="6" name="TextBox 5"/>
          <p:cNvSpPr txBox="1"/>
          <p:nvPr/>
        </p:nvSpPr>
        <p:spPr>
          <a:xfrm>
            <a:off x="1507067" y="1621107"/>
            <a:ext cx="10211714" cy="1569660"/>
          </a:xfrm>
          <a:prstGeom prst="rect">
            <a:avLst/>
          </a:prstGeom>
          <a:noFill/>
        </p:spPr>
        <p:txBody>
          <a:bodyPr wrap="square" rtlCol="0">
            <a:spAutoFit/>
          </a:bodyPr>
          <a:lstStyle/>
          <a:p>
            <a:pPr marL="685800" indent="-457200">
              <a:buAutoNum type="arabicPeriod"/>
            </a:pPr>
            <a:r>
              <a:rPr lang="en-US" sz="3200" dirty="0"/>
              <a:t>Everything that had a beginning had a cause.</a:t>
            </a:r>
          </a:p>
          <a:p>
            <a:pPr marL="685800" indent="-457200">
              <a:buAutoNum type="arabicPeriod"/>
            </a:pPr>
            <a:r>
              <a:rPr lang="en-US" sz="3200" dirty="0"/>
              <a:t>The universe had a beginning.</a:t>
            </a:r>
          </a:p>
          <a:p>
            <a:pPr marL="685800" indent="-457200">
              <a:buFont typeface="+mj-lt"/>
              <a:buAutoNum type="arabicPeriod"/>
            </a:pPr>
            <a:r>
              <a:rPr lang="en-US" sz="3200" dirty="0"/>
              <a:t>Therefore, the universe had a cause.</a:t>
            </a:r>
          </a:p>
        </p:txBody>
      </p:sp>
    </p:spTree>
    <p:extLst>
      <p:ext uri="{BB962C8B-B14F-4D97-AF65-F5344CB8AC3E}">
        <p14:creationId xmlns:p14="http://schemas.microsoft.com/office/powerpoint/2010/main" val="681994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6" name="TextBox 5"/>
          <p:cNvSpPr txBox="1"/>
          <p:nvPr/>
        </p:nvSpPr>
        <p:spPr>
          <a:xfrm>
            <a:off x="838200" y="1524576"/>
            <a:ext cx="9983114" cy="584775"/>
          </a:xfrm>
          <a:prstGeom prst="rect">
            <a:avLst/>
          </a:prstGeom>
          <a:noFill/>
        </p:spPr>
        <p:txBody>
          <a:bodyPr wrap="square" rtlCol="0">
            <a:spAutoFit/>
          </a:bodyPr>
          <a:lstStyle/>
          <a:p>
            <a:r>
              <a:rPr lang="en-US" sz="3200" u="sng" dirty="0" smtClean="0"/>
              <a:t>Second Law </a:t>
            </a:r>
            <a:r>
              <a:rPr lang="en-US" sz="3200" u="sng" dirty="0"/>
              <a:t>of </a:t>
            </a:r>
            <a:r>
              <a:rPr lang="en-US" sz="3200" u="sng" dirty="0" smtClean="0"/>
              <a:t>Thermodynamics</a:t>
            </a:r>
            <a:r>
              <a:rPr lang="en-US" sz="3200" dirty="0" smtClean="0"/>
              <a:t>:</a:t>
            </a:r>
          </a:p>
        </p:txBody>
      </p:sp>
      <p:sp>
        <p:nvSpPr>
          <p:cNvPr id="7" name="TextBox 6"/>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The </a:t>
            </a:r>
            <a:r>
              <a:rPr lang="en-US" sz="4400" dirty="0" smtClean="0">
                <a:solidFill>
                  <a:prstClr val="black"/>
                </a:solidFill>
              </a:rPr>
              <a:t>Universe </a:t>
            </a:r>
            <a:r>
              <a:rPr lang="en-US" sz="4400" dirty="0">
                <a:solidFill>
                  <a:prstClr val="black"/>
                </a:solidFill>
              </a:rPr>
              <a:t>H</a:t>
            </a:r>
            <a:r>
              <a:rPr lang="en-US" sz="4400" dirty="0" smtClean="0">
                <a:solidFill>
                  <a:prstClr val="black"/>
                </a:solidFill>
              </a:rPr>
              <a:t>ad </a:t>
            </a:r>
            <a:r>
              <a:rPr lang="en-US" sz="4400" dirty="0">
                <a:solidFill>
                  <a:prstClr val="black"/>
                </a:solidFill>
              </a:rPr>
              <a:t>a </a:t>
            </a:r>
            <a:r>
              <a:rPr lang="en-US" sz="4400" dirty="0" smtClean="0">
                <a:solidFill>
                  <a:prstClr val="black"/>
                </a:solidFill>
              </a:rPr>
              <a:t>Beginning</a:t>
            </a:r>
            <a:endParaRPr lang="en-US" sz="4400" dirty="0">
              <a:solidFill>
                <a:prstClr val="black"/>
              </a:solidFill>
            </a:endParaRPr>
          </a:p>
        </p:txBody>
      </p:sp>
      <p:pic>
        <p:nvPicPr>
          <p:cNvPr id="8" name="Picture 7"/>
          <p:cNvPicPr>
            <a:picLocks noChangeAspect="1"/>
          </p:cNvPicPr>
          <p:nvPr/>
        </p:nvPicPr>
        <p:blipFill>
          <a:blip r:embed="rId3"/>
          <a:stretch>
            <a:fillRect/>
          </a:stretch>
        </p:blipFill>
        <p:spPr>
          <a:xfrm>
            <a:off x="990600" y="2801406"/>
            <a:ext cx="1295400" cy="2488737"/>
          </a:xfrm>
          <a:prstGeom prst="rect">
            <a:avLst/>
          </a:prstGeom>
        </p:spPr>
      </p:pic>
      <p:sp>
        <p:nvSpPr>
          <p:cNvPr id="9" name="TextBox 8"/>
          <p:cNvSpPr txBox="1"/>
          <p:nvPr/>
        </p:nvSpPr>
        <p:spPr>
          <a:xfrm>
            <a:off x="2057400" y="2262797"/>
            <a:ext cx="9677400" cy="1077218"/>
          </a:xfrm>
          <a:prstGeom prst="rect">
            <a:avLst/>
          </a:prstGeom>
          <a:noFill/>
        </p:spPr>
        <p:txBody>
          <a:bodyPr wrap="square" rtlCol="0">
            <a:spAutoFit/>
          </a:bodyPr>
          <a:lstStyle/>
          <a:p>
            <a:pPr marL="701675" indent="-234950"/>
            <a:r>
              <a:rPr lang="en-US" sz="3200" dirty="0" smtClean="0"/>
              <a:t>“</a:t>
            </a:r>
            <a:r>
              <a:rPr lang="en-US" sz="3200" dirty="0"/>
              <a:t>In a closed isolated system (like the whole universe) the amount of useable energy is decreasing</a:t>
            </a:r>
            <a:r>
              <a:rPr lang="en-US" sz="3200" dirty="0" smtClean="0"/>
              <a:t>.”</a:t>
            </a:r>
            <a:endParaRPr lang="en-US" sz="3200" dirty="0"/>
          </a:p>
        </p:txBody>
      </p:sp>
    </p:spTree>
    <p:extLst>
      <p:ext uri="{BB962C8B-B14F-4D97-AF65-F5344CB8AC3E}">
        <p14:creationId xmlns:p14="http://schemas.microsoft.com/office/powerpoint/2010/main" val="1981622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4240" y="227054"/>
            <a:ext cx="3201294" cy="3801129"/>
          </a:xfrm>
          <a:prstGeom prst="rect">
            <a:avLst/>
          </a:prstGeom>
          <a:noFill/>
          <a:ln>
            <a:noFill/>
          </a:ln>
          <a:effectLst>
            <a:outerShdw blurRad="101600" dist="279400" dir="3000000" algn="ctr" rotWithShape="0">
              <a:srgbClr val="000000">
                <a:alpha val="2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extBox 8"/>
          <p:cNvSpPr txBox="1"/>
          <p:nvPr/>
        </p:nvSpPr>
        <p:spPr>
          <a:xfrm>
            <a:off x="8468271" y="4044225"/>
            <a:ext cx="3273232" cy="1477328"/>
          </a:xfrm>
          <a:prstGeom prst="rect">
            <a:avLst/>
          </a:prstGeom>
          <a:noFill/>
        </p:spPr>
        <p:txBody>
          <a:bodyPr wrap="square" rtlCol="0">
            <a:spAutoFit/>
          </a:bodyPr>
          <a:lstStyle/>
          <a:p>
            <a:pPr algn="ctr"/>
            <a:r>
              <a:rPr lang="en-US" dirty="0"/>
              <a:t>Dr. Robert </a:t>
            </a:r>
            <a:r>
              <a:rPr lang="en-US" dirty="0" err="1"/>
              <a:t>Jastrow</a:t>
            </a:r>
            <a:endParaRPr lang="en-US" dirty="0"/>
          </a:p>
          <a:p>
            <a:pPr algn="ctr"/>
            <a:r>
              <a:rPr lang="en-US" dirty="0"/>
              <a:t>1925-2008</a:t>
            </a:r>
          </a:p>
          <a:p>
            <a:pPr algn="ctr"/>
            <a:r>
              <a:rPr lang="en-US" dirty="0"/>
              <a:t>Agnostic Astrophysicist,</a:t>
            </a:r>
          </a:p>
          <a:p>
            <a:pPr algn="ctr"/>
            <a:r>
              <a:rPr lang="en-US" dirty="0"/>
              <a:t>Founder, NASA Goddard Institute for Space Studies</a:t>
            </a:r>
          </a:p>
        </p:txBody>
      </p:sp>
      <p:sp>
        <p:nvSpPr>
          <p:cNvPr id="10" name="TextBox 9"/>
          <p:cNvSpPr txBox="1"/>
          <p:nvPr/>
        </p:nvSpPr>
        <p:spPr>
          <a:xfrm>
            <a:off x="626374" y="1027363"/>
            <a:ext cx="7391400" cy="3046988"/>
          </a:xfrm>
          <a:prstGeom prst="rect">
            <a:avLst/>
          </a:prstGeom>
          <a:noFill/>
        </p:spPr>
        <p:txBody>
          <a:bodyPr wrap="square" rtlCol="0">
            <a:spAutoFit/>
          </a:bodyPr>
          <a:lstStyle/>
          <a:p>
            <a:r>
              <a:rPr lang="en-US" sz="3200" dirty="0">
                <a:latin typeface="Calibri"/>
              </a:rPr>
              <a:t>“Once Hydrogen has been burned within a star and converted to heavier elements, it can never be restored to its original state. Minute by minute and year by year, as hydrogen is used up in stars, the supply of this element in the universe grows smaller.”</a:t>
            </a:r>
          </a:p>
        </p:txBody>
      </p:sp>
    </p:spTree>
    <p:extLst>
      <p:ext uri="{BB962C8B-B14F-4D97-AF65-F5344CB8AC3E}">
        <p14:creationId xmlns:p14="http://schemas.microsoft.com/office/powerpoint/2010/main" val="201148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The </a:t>
            </a:r>
            <a:r>
              <a:rPr lang="en-US" sz="4400" dirty="0" smtClean="0">
                <a:solidFill>
                  <a:prstClr val="black"/>
                </a:solidFill>
              </a:rPr>
              <a:t>Beginning </a:t>
            </a:r>
            <a:r>
              <a:rPr lang="en-US" sz="4400" dirty="0">
                <a:solidFill>
                  <a:prstClr val="black"/>
                </a:solidFill>
              </a:rPr>
              <a:t>of Time</a:t>
            </a:r>
          </a:p>
        </p:txBody>
      </p:sp>
      <p:sp>
        <p:nvSpPr>
          <p:cNvPr id="6" name="TextBox 5"/>
          <p:cNvSpPr txBox="1"/>
          <p:nvPr/>
        </p:nvSpPr>
        <p:spPr>
          <a:xfrm>
            <a:off x="720051" y="1371600"/>
            <a:ext cx="10591343" cy="2062103"/>
          </a:xfrm>
          <a:prstGeom prst="rect">
            <a:avLst/>
          </a:prstGeom>
          <a:noFill/>
        </p:spPr>
        <p:txBody>
          <a:bodyPr wrap="square" rtlCol="0">
            <a:spAutoFit/>
          </a:bodyPr>
          <a:lstStyle/>
          <a:p>
            <a:pPr marL="457200" indent="-457200">
              <a:buFont typeface="Arial"/>
              <a:buChar char="•"/>
            </a:pPr>
            <a:r>
              <a:rPr lang="en-US" sz="3200" dirty="0"/>
              <a:t>It is impossible to traverse an infinite series of moments.</a:t>
            </a:r>
          </a:p>
          <a:p>
            <a:pPr marL="457200" indent="-457200">
              <a:buFont typeface="Arial"/>
              <a:buChar char="•"/>
            </a:pPr>
            <a:r>
              <a:rPr lang="en-US" sz="3200" dirty="0"/>
              <a:t>But we are here.</a:t>
            </a:r>
          </a:p>
          <a:p>
            <a:pPr marL="457200" indent="-457200">
              <a:buFont typeface="Arial"/>
              <a:buChar char="•"/>
            </a:pPr>
            <a:r>
              <a:rPr lang="en-US" sz="3200" dirty="0" smtClean="0"/>
              <a:t>The </a:t>
            </a:r>
            <a:r>
              <a:rPr lang="en-US" sz="3200" dirty="0"/>
              <a:t>series of </a:t>
            </a:r>
            <a:r>
              <a:rPr lang="en-US" sz="3200" dirty="0" smtClean="0"/>
              <a:t>moments stretching into the past must have had </a:t>
            </a:r>
            <a:r>
              <a:rPr lang="en-US" sz="3200" dirty="0"/>
              <a:t>a beginning</a:t>
            </a:r>
            <a:r>
              <a:rPr lang="en-US" sz="3200" dirty="0" smtClean="0"/>
              <a:t>.</a:t>
            </a:r>
            <a:endParaRPr lang="en-US" sz="3200" dirty="0"/>
          </a:p>
        </p:txBody>
      </p:sp>
      <p:sp>
        <p:nvSpPr>
          <p:cNvPr id="5" name="TextBox 4"/>
          <p:cNvSpPr txBox="1"/>
          <p:nvPr/>
        </p:nvSpPr>
        <p:spPr>
          <a:xfrm>
            <a:off x="743863" y="3464839"/>
            <a:ext cx="5562600" cy="584775"/>
          </a:xfrm>
          <a:prstGeom prst="rect">
            <a:avLst/>
          </a:prstGeom>
          <a:noFill/>
        </p:spPr>
        <p:txBody>
          <a:bodyPr wrap="square" rtlCol="0">
            <a:spAutoFit/>
          </a:bodyPr>
          <a:lstStyle/>
          <a:p>
            <a:pPr marL="914400" lvl="1" indent="-457200">
              <a:buFont typeface="Wingdings" charset="2"/>
              <a:buChar char="Ø"/>
            </a:pPr>
            <a:r>
              <a:rPr lang="en-US" sz="3200" i="1" dirty="0" smtClean="0">
                <a:solidFill>
                  <a:srgbClr val="FF0000"/>
                </a:solidFill>
              </a:rPr>
              <a:t>Time</a:t>
            </a:r>
            <a:r>
              <a:rPr lang="en-US" sz="3200" dirty="0" smtClean="0">
                <a:solidFill>
                  <a:srgbClr val="FF0000"/>
                </a:solidFill>
              </a:rPr>
              <a:t> </a:t>
            </a:r>
            <a:r>
              <a:rPr lang="en-US" sz="3200" dirty="0">
                <a:solidFill>
                  <a:srgbClr val="FF0000"/>
                </a:solidFill>
              </a:rPr>
              <a:t>had a beginning.</a:t>
            </a:r>
          </a:p>
        </p:txBody>
      </p:sp>
    </p:spTree>
    <p:extLst>
      <p:ext uri="{BB962C8B-B14F-4D97-AF65-F5344CB8AC3E}">
        <p14:creationId xmlns:p14="http://schemas.microsoft.com/office/powerpoint/2010/main" val="64710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10" name="TextBox 9"/>
          <p:cNvSpPr txBox="1"/>
          <p:nvPr/>
        </p:nvSpPr>
        <p:spPr>
          <a:xfrm>
            <a:off x="654627" y="838200"/>
            <a:ext cx="7529427" cy="4524315"/>
          </a:xfrm>
          <a:prstGeom prst="rect">
            <a:avLst/>
          </a:prstGeom>
          <a:noFill/>
        </p:spPr>
        <p:txBody>
          <a:bodyPr wrap="square" rtlCol="0">
            <a:spAutoFit/>
          </a:bodyPr>
          <a:lstStyle/>
          <a:p>
            <a:r>
              <a:rPr lang="en-US" sz="3200" dirty="0"/>
              <a:t>“That there are, what I or anyone would call supernatural forces at work is now, I think a scientifically proven </a:t>
            </a:r>
            <a:r>
              <a:rPr lang="en-US" sz="3200" dirty="0" smtClean="0"/>
              <a:t>fact</a:t>
            </a:r>
            <a:r>
              <a:rPr lang="mr-IN" sz="3200" dirty="0" smtClean="0"/>
              <a:t>…</a:t>
            </a:r>
            <a:r>
              <a:rPr lang="en-US" sz="3200" dirty="0" smtClean="0"/>
              <a:t>  </a:t>
            </a:r>
            <a:r>
              <a:rPr lang="mr-IN" sz="3200" dirty="0" smtClean="0"/>
              <a:t>…</a:t>
            </a:r>
            <a:r>
              <a:rPr lang="en-US" sz="3200" dirty="0" smtClean="0"/>
              <a:t>The </a:t>
            </a:r>
            <a:r>
              <a:rPr lang="en-US" sz="3200" dirty="0"/>
              <a:t>scientist’s pursuit of the past ends in the moment of creation. </a:t>
            </a:r>
            <a:r>
              <a:rPr lang="en-US" sz="3200" dirty="0" smtClean="0"/>
              <a:t>This </a:t>
            </a:r>
            <a:r>
              <a:rPr lang="en-US" sz="3200" dirty="0"/>
              <a:t>is an exceedingly strange development, unexpected by all but theologians. </a:t>
            </a:r>
            <a:r>
              <a:rPr lang="en-US" sz="3200" dirty="0" smtClean="0"/>
              <a:t>They </a:t>
            </a:r>
            <a:r>
              <a:rPr lang="en-US" sz="3200" dirty="0"/>
              <a:t>have always accepted the word of the Bible:  ‘In the beginning God created the heavens and the earth.’”</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4240" y="227054"/>
            <a:ext cx="3201294" cy="3801129"/>
          </a:xfrm>
          <a:prstGeom prst="rect">
            <a:avLst/>
          </a:prstGeom>
          <a:noFill/>
          <a:ln>
            <a:noFill/>
          </a:ln>
          <a:effectLst>
            <a:outerShdw blurRad="101600" dist="279400" dir="3000000" algn="ctr" rotWithShape="0">
              <a:srgbClr val="000000">
                <a:alpha val="2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TextBox 10"/>
          <p:cNvSpPr txBox="1"/>
          <p:nvPr/>
        </p:nvSpPr>
        <p:spPr>
          <a:xfrm>
            <a:off x="8468271" y="4044225"/>
            <a:ext cx="3273232" cy="1477328"/>
          </a:xfrm>
          <a:prstGeom prst="rect">
            <a:avLst/>
          </a:prstGeom>
          <a:noFill/>
        </p:spPr>
        <p:txBody>
          <a:bodyPr wrap="square" rtlCol="0">
            <a:spAutoFit/>
          </a:bodyPr>
          <a:lstStyle/>
          <a:p>
            <a:pPr algn="ctr"/>
            <a:r>
              <a:rPr lang="en-US" dirty="0"/>
              <a:t>Dr. Robert </a:t>
            </a:r>
            <a:r>
              <a:rPr lang="en-US" dirty="0" err="1"/>
              <a:t>Jastrow</a:t>
            </a:r>
            <a:endParaRPr lang="en-US" dirty="0"/>
          </a:p>
          <a:p>
            <a:pPr algn="ctr"/>
            <a:r>
              <a:rPr lang="en-US" dirty="0"/>
              <a:t>1925-2008</a:t>
            </a:r>
          </a:p>
          <a:p>
            <a:pPr algn="ctr"/>
            <a:r>
              <a:rPr lang="en-US" dirty="0"/>
              <a:t>Agnostic Astrophysicist,</a:t>
            </a:r>
          </a:p>
          <a:p>
            <a:pPr algn="ctr"/>
            <a:r>
              <a:rPr lang="en-US" dirty="0"/>
              <a:t>Founder, NASA Goddard Institute for Space Studies</a:t>
            </a:r>
          </a:p>
        </p:txBody>
      </p:sp>
    </p:spTree>
    <p:extLst>
      <p:ext uri="{BB962C8B-B14F-4D97-AF65-F5344CB8AC3E}">
        <p14:creationId xmlns:p14="http://schemas.microsoft.com/office/powerpoint/2010/main" val="1020058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The Cosmological Argument</a:t>
            </a:r>
          </a:p>
        </p:txBody>
      </p:sp>
      <p:sp>
        <p:nvSpPr>
          <p:cNvPr id="7" name="TextBox 6"/>
          <p:cNvSpPr txBox="1"/>
          <p:nvPr/>
        </p:nvSpPr>
        <p:spPr>
          <a:xfrm>
            <a:off x="712114" y="1533043"/>
            <a:ext cx="7481847" cy="584775"/>
          </a:xfrm>
          <a:prstGeom prst="rect">
            <a:avLst/>
          </a:prstGeom>
          <a:noFill/>
        </p:spPr>
        <p:txBody>
          <a:bodyPr wrap="square" rtlCol="0">
            <a:spAutoFit/>
          </a:bodyPr>
          <a:lstStyle/>
          <a:p>
            <a:pPr marL="228600"/>
            <a:r>
              <a:rPr lang="en-US" sz="3200" dirty="0"/>
              <a:t>The cause of the universe must be:</a:t>
            </a:r>
          </a:p>
        </p:txBody>
      </p:sp>
      <p:sp>
        <p:nvSpPr>
          <p:cNvPr id="8" name="TextBox 7"/>
          <p:cNvSpPr txBox="1"/>
          <p:nvPr/>
        </p:nvSpPr>
        <p:spPr>
          <a:xfrm>
            <a:off x="712115" y="2020769"/>
            <a:ext cx="9067800" cy="2554545"/>
          </a:xfrm>
          <a:prstGeom prst="rect">
            <a:avLst/>
          </a:prstGeom>
          <a:noFill/>
        </p:spPr>
        <p:txBody>
          <a:bodyPr wrap="square" rtlCol="0">
            <a:spAutoFit/>
          </a:bodyPr>
          <a:lstStyle/>
          <a:p>
            <a:pPr marL="685800" indent="-457200">
              <a:buFont typeface="Wingdings" charset="2"/>
              <a:buChar char="Ø"/>
            </a:pPr>
            <a:r>
              <a:rPr lang="en-US" sz="3200" dirty="0"/>
              <a:t>Outside the natural </a:t>
            </a:r>
            <a:r>
              <a:rPr lang="en-US" sz="3200" dirty="0" smtClean="0"/>
              <a:t>universe, supernatural</a:t>
            </a:r>
            <a:r>
              <a:rPr lang="en-US" sz="3200" dirty="0"/>
              <a:t>.</a:t>
            </a:r>
          </a:p>
          <a:p>
            <a:pPr marL="685800" indent="-457200">
              <a:buFont typeface="Wingdings" charset="2"/>
              <a:buChar char="Ø"/>
            </a:pPr>
            <a:r>
              <a:rPr lang="en-US" sz="3200" dirty="0"/>
              <a:t>Not finite, without limits, infinite.</a:t>
            </a:r>
          </a:p>
          <a:p>
            <a:pPr marL="685800" indent="-457200">
              <a:buFont typeface="Wingdings" charset="2"/>
              <a:buChar char="Ø"/>
            </a:pPr>
            <a:r>
              <a:rPr lang="en-US" sz="3200" dirty="0"/>
              <a:t>Outside of time, eternal, no beginning.</a:t>
            </a:r>
          </a:p>
          <a:p>
            <a:pPr marL="685800" indent="-457200">
              <a:buFont typeface="Wingdings" charset="2"/>
              <a:buChar char="Ø"/>
            </a:pPr>
            <a:r>
              <a:rPr lang="en-US" sz="3200" dirty="0"/>
              <a:t>Not physical or material.</a:t>
            </a:r>
          </a:p>
          <a:p>
            <a:pPr marL="685800" indent="-457200">
              <a:buFont typeface="Wingdings" charset="2"/>
              <a:buChar char="Ø"/>
            </a:pPr>
            <a:r>
              <a:rPr lang="en-US" sz="3200" dirty="0"/>
              <a:t>Highly powerful.</a:t>
            </a:r>
          </a:p>
        </p:txBody>
      </p:sp>
    </p:spTree>
    <p:extLst>
      <p:ext uri="{BB962C8B-B14F-4D97-AF65-F5344CB8AC3E}">
        <p14:creationId xmlns:p14="http://schemas.microsoft.com/office/powerpoint/2010/main" val="7683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The Design (Teleological) Argument</a:t>
            </a:r>
          </a:p>
        </p:txBody>
      </p:sp>
      <p:sp>
        <p:nvSpPr>
          <p:cNvPr id="6" name="TextBox 5"/>
          <p:cNvSpPr txBox="1"/>
          <p:nvPr/>
        </p:nvSpPr>
        <p:spPr>
          <a:xfrm>
            <a:off x="1507067" y="1621107"/>
            <a:ext cx="10211714" cy="1569660"/>
          </a:xfrm>
          <a:prstGeom prst="rect">
            <a:avLst/>
          </a:prstGeom>
          <a:noFill/>
        </p:spPr>
        <p:txBody>
          <a:bodyPr wrap="square" rtlCol="0">
            <a:spAutoFit/>
          </a:bodyPr>
          <a:lstStyle/>
          <a:p>
            <a:pPr marL="685800" indent="-457200">
              <a:buAutoNum type="arabicPeriod"/>
            </a:pPr>
            <a:r>
              <a:rPr lang="en-US" sz="3200" dirty="0"/>
              <a:t>Every design had a designer.</a:t>
            </a:r>
          </a:p>
          <a:p>
            <a:pPr marL="685800" indent="-457200">
              <a:buAutoNum type="arabicPeriod"/>
            </a:pPr>
            <a:r>
              <a:rPr lang="en-US" sz="3200" dirty="0"/>
              <a:t>The universe has highly complex design.</a:t>
            </a:r>
          </a:p>
          <a:p>
            <a:pPr marL="685800" indent="-457200">
              <a:buFont typeface="+mj-lt"/>
              <a:buAutoNum type="arabicPeriod"/>
            </a:pPr>
            <a:r>
              <a:rPr lang="en-US" sz="3200" dirty="0"/>
              <a:t>Therefore, the universe had a designer.</a:t>
            </a:r>
          </a:p>
        </p:txBody>
      </p:sp>
    </p:spTree>
    <p:extLst>
      <p:ext uri="{BB962C8B-B14F-4D97-AF65-F5344CB8AC3E}">
        <p14:creationId xmlns:p14="http://schemas.microsoft.com/office/powerpoint/2010/main" val="4825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356" cy="6865144"/>
          </a:xfrm>
          <a:prstGeom prst="rect">
            <a:avLst/>
          </a:prstGeom>
        </p:spPr>
      </p:pic>
      <p:grpSp>
        <p:nvGrpSpPr>
          <p:cNvPr id="6" name="Group 5"/>
          <p:cNvGrpSpPr/>
          <p:nvPr/>
        </p:nvGrpSpPr>
        <p:grpSpPr>
          <a:xfrm>
            <a:off x="3505200" y="304800"/>
            <a:ext cx="6989720" cy="1997977"/>
            <a:chOff x="3352800" y="149776"/>
            <a:chExt cx="6989720" cy="1997977"/>
          </a:xfrm>
        </p:grpSpPr>
        <p:sp>
          <p:nvSpPr>
            <p:cNvPr id="7" name="TextBox 6"/>
            <p:cNvSpPr txBox="1"/>
            <p:nvPr/>
          </p:nvSpPr>
          <p:spPr>
            <a:xfrm>
              <a:off x="3616240" y="1593755"/>
              <a:ext cx="65532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How We Know That Christianity Is True </a:t>
              </a:r>
            </a:p>
          </p:txBody>
        </p:sp>
        <p:sp>
          <p:nvSpPr>
            <p:cNvPr id="8" name="TextBox 7"/>
            <p:cNvSpPr txBox="1"/>
            <p:nvPr/>
          </p:nvSpPr>
          <p:spPr>
            <a:xfrm>
              <a:off x="6019800" y="914400"/>
              <a:ext cx="4322720" cy="630942"/>
            </a:xfrm>
            <a:prstGeom prst="rect">
              <a:avLst/>
            </a:prstGeom>
            <a:noFill/>
          </p:spPr>
          <p:txBody>
            <a:bodyPr wrap="square" lIns="0" tIns="0" rIns="0" bIns="0" rtlCol="0" anchor="ctr">
              <a:spAutoFit/>
            </a:bodyPr>
            <a:lstStyle/>
            <a:p>
              <a:r>
                <a:rPr lang="en-US" sz="3300" b="1" dirty="0">
                  <a:latin typeface="Palatino"/>
                  <a:cs typeface="Palatino"/>
                </a:rPr>
                <a:t>On</a:t>
              </a:r>
              <a:r>
                <a:rPr lang="en-US" sz="4000" b="1" dirty="0">
                  <a:latin typeface="Palatino"/>
                  <a:cs typeface="Palatino"/>
                </a:rPr>
                <a:t> </a:t>
              </a:r>
              <a:r>
                <a:rPr lang="en-US" sz="4100" b="1" i="1" dirty="0">
                  <a:latin typeface="Palatino"/>
                  <a:cs typeface="Palatino"/>
                </a:rPr>
                <a:t>Solid Ground</a:t>
              </a:r>
              <a:endParaRPr lang="en-US" sz="4100" i="1" dirty="0">
                <a:latin typeface="Snell Roundhand"/>
                <a:cs typeface="Snell Roundhand"/>
              </a:endParaRPr>
            </a:p>
          </p:txBody>
        </p:sp>
        <p:sp>
          <p:nvSpPr>
            <p:cNvPr id="9" name="TextBox 8"/>
            <p:cNvSpPr txBox="1"/>
            <p:nvPr/>
          </p:nvSpPr>
          <p:spPr>
            <a:xfrm>
              <a:off x="3352800" y="149776"/>
              <a:ext cx="3276600" cy="1769715"/>
            </a:xfrm>
            <a:prstGeom prst="rect">
              <a:avLst/>
            </a:prstGeom>
            <a:noFill/>
          </p:spPr>
          <p:txBody>
            <a:bodyPr wrap="square" lIns="0" tIns="0" rIns="0" bIns="0" rtlCol="0" anchor="ctr">
              <a:spAutoFit/>
            </a:bodyPr>
            <a:lstStyle/>
            <a:p>
              <a:r>
                <a:rPr lang="en-US" sz="11500" dirty="0">
                  <a:latin typeface="Edwardian Script ITC"/>
                  <a:cs typeface="Edwardian Script ITC"/>
                </a:rPr>
                <a:t>Faith</a:t>
              </a:r>
              <a:endParaRPr lang="en-US" sz="16600" dirty="0">
                <a:latin typeface="Edwardian Script ITC"/>
                <a:cs typeface="Edwardian Script ITC"/>
              </a:endParaRPr>
            </a:p>
          </p:txBody>
        </p:sp>
      </p:grpSp>
      <p:sp>
        <p:nvSpPr>
          <p:cNvPr id="10" name="TextBox 9"/>
          <p:cNvSpPr txBox="1"/>
          <p:nvPr/>
        </p:nvSpPr>
        <p:spPr>
          <a:xfrm>
            <a:off x="3768640" y="2345787"/>
            <a:ext cx="488725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https://</a:t>
            </a:r>
            <a:r>
              <a:rPr lang="en-US" sz="2800" dirty="0" err="1">
                <a:latin typeface="Times New Roman" panose="02020603050405020304" pitchFamily="18" charset="0"/>
                <a:cs typeface="Times New Roman" panose="02020603050405020304" pitchFamily="18" charset="0"/>
              </a:rPr>
              <a:t>gregenos.org</a:t>
            </a:r>
            <a:r>
              <a:rPr lang="en-US" sz="2800" dirty="0">
                <a:latin typeface="Times New Roman" panose="02020603050405020304" pitchFamily="18" charset="0"/>
                <a:cs typeface="Times New Roman" panose="02020603050405020304" pitchFamily="18" charset="0"/>
              </a:rPr>
              <a:t>/hillside/</a:t>
            </a:r>
          </a:p>
        </p:txBody>
      </p:sp>
    </p:spTree>
    <p:extLst>
      <p:ext uri="{BB962C8B-B14F-4D97-AF65-F5344CB8AC3E}">
        <p14:creationId xmlns:p14="http://schemas.microsoft.com/office/powerpoint/2010/main" val="55451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6" name="TextBox 5"/>
          <p:cNvSpPr txBox="1"/>
          <p:nvPr/>
        </p:nvSpPr>
        <p:spPr>
          <a:xfrm>
            <a:off x="928725" y="1268435"/>
            <a:ext cx="10819943" cy="2554545"/>
          </a:xfrm>
          <a:prstGeom prst="rect">
            <a:avLst/>
          </a:prstGeom>
          <a:noFill/>
        </p:spPr>
        <p:txBody>
          <a:bodyPr wrap="square" rtlCol="0">
            <a:spAutoFit/>
          </a:bodyPr>
          <a:lstStyle/>
          <a:p>
            <a:pPr marL="342900" indent="-342900">
              <a:buFont typeface="Arial"/>
              <a:buChar char="•"/>
            </a:pPr>
            <a:r>
              <a:rPr lang="en-US" sz="3200" dirty="0"/>
              <a:t>Planning ahead.  </a:t>
            </a:r>
          </a:p>
          <a:p>
            <a:pPr marL="342900" indent="-342900">
              <a:buFont typeface="Arial"/>
              <a:buChar char="•"/>
            </a:pPr>
            <a:r>
              <a:rPr lang="en-US" sz="3200" dirty="0"/>
              <a:t>A highly improbable state of affairs arranged for a purpose.</a:t>
            </a:r>
          </a:p>
          <a:p>
            <a:pPr marL="342900" indent="-342900">
              <a:buFont typeface="Arial"/>
              <a:buChar char="•"/>
            </a:pPr>
            <a:r>
              <a:rPr lang="en-US" sz="3200" dirty="0"/>
              <a:t>Often an assembly of many components which as a whole achieves a greater purpose than any of the individual </a:t>
            </a:r>
            <a:r>
              <a:rPr lang="en-US" sz="3200" dirty="0" smtClean="0"/>
              <a:t>components by themselves.</a:t>
            </a:r>
            <a:endParaRPr lang="en-US" sz="3200" dirty="0"/>
          </a:p>
        </p:txBody>
      </p:sp>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What is Design?</a:t>
            </a:r>
          </a:p>
        </p:txBody>
      </p:sp>
      <p:sp>
        <p:nvSpPr>
          <p:cNvPr id="7" name="TextBox 6"/>
          <p:cNvSpPr txBox="1"/>
          <p:nvPr/>
        </p:nvSpPr>
        <p:spPr>
          <a:xfrm>
            <a:off x="928725" y="3773332"/>
            <a:ext cx="6247944" cy="584775"/>
          </a:xfrm>
          <a:prstGeom prst="rect">
            <a:avLst/>
          </a:prstGeom>
          <a:noFill/>
        </p:spPr>
        <p:txBody>
          <a:bodyPr wrap="square" rtlCol="0">
            <a:spAutoFit/>
          </a:bodyPr>
          <a:lstStyle/>
          <a:p>
            <a:pPr marL="342900" indent="-342900">
              <a:buFont typeface="Wingdings" charset="2"/>
              <a:buChar char="Ø"/>
            </a:pPr>
            <a:r>
              <a:rPr lang="en-US" sz="3200" i="1" dirty="0">
                <a:solidFill>
                  <a:srgbClr val="FF0000"/>
                </a:solidFill>
              </a:rPr>
              <a:t>Chance is not a good explanation.</a:t>
            </a:r>
          </a:p>
        </p:txBody>
      </p:sp>
    </p:spTree>
    <p:extLst>
      <p:ext uri="{BB962C8B-B14F-4D97-AF65-F5344CB8AC3E}">
        <p14:creationId xmlns:p14="http://schemas.microsoft.com/office/powerpoint/2010/main" val="72343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
            <a:ext cx="11506200" cy="6481826"/>
          </a:xfrm>
          <a:prstGeom prst="rect">
            <a:avLst/>
          </a:prstGeom>
        </p:spPr>
      </p:pic>
    </p:spTree>
    <p:extLst>
      <p:ext uri="{BB962C8B-B14F-4D97-AF65-F5344CB8AC3E}">
        <p14:creationId xmlns:p14="http://schemas.microsoft.com/office/powerpoint/2010/main" val="1589715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284816"/>
            <a:ext cx="11201400" cy="6288369"/>
          </a:xfrm>
          <a:prstGeom prst="rect">
            <a:avLst/>
          </a:prstGeom>
        </p:spPr>
      </p:pic>
    </p:spTree>
    <p:extLst>
      <p:ext uri="{BB962C8B-B14F-4D97-AF65-F5344CB8AC3E}">
        <p14:creationId xmlns:p14="http://schemas.microsoft.com/office/powerpoint/2010/main" val="15016512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3290"/>
          </a:xfrm>
          <a:prstGeom prst="rect">
            <a:avLst/>
          </a:prstGeom>
        </p:spPr>
      </p:pic>
      <p:sp>
        <p:nvSpPr>
          <p:cNvPr id="7" name="TextBox 6"/>
          <p:cNvSpPr txBox="1"/>
          <p:nvPr/>
        </p:nvSpPr>
        <p:spPr>
          <a:xfrm>
            <a:off x="686714" y="444740"/>
            <a:ext cx="10820400" cy="769441"/>
          </a:xfrm>
          <a:prstGeom prst="rect">
            <a:avLst/>
          </a:prstGeom>
          <a:noFill/>
        </p:spPr>
        <p:txBody>
          <a:bodyPr wrap="square" rtlCol="0">
            <a:spAutoFit/>
          </a:bodyPr>
          <a:lstStyle/>
          <a:p>
            <a:pPr algn="ctr"/>
            <a:r>
              <a:rPr lang="en-US" sz="4400" dirty="0">
                <a:solidFill>
                  <a:prstClr val="black"/>
                </a:solidFill>
              </a:rPr>
              <a:t>The Anthropic Principle, or Fine Tuning</a:t>
            </a:r>
          </a:p>
        </p:txBody>
      </p:sp>
      <p:sp>
        <p:nvSpPr>
          <p:cNvPr id="8" name="TextBox 7"/>
          <p:cNvSpPr txBox="1"/>
          <p:nvPr/>
        </p:nvSpPr>
        <p:spPr>
          <a:xfrm>
            <a:off x="1676400" y="1354958"/>
            <a:ext cx="4593337" cy="2554545"/>
          </a:xfrm>
          <a:prstGeom prst="rect">
            <a:avLst/>
          </a:prstGeom>
          <a:noFill/>
        </p:spPr>
        <p:txBody>
          <a:bodyPr wrap="square" rtlCol="0">
            <a:spAutoFit/>
          </a:bodyPr>
          <a:lstStyle/>
          <a:p>
            <a:r>
              <a:rPr lang="en-US" sz="3200" dirty="0">
                <a:latin typeface="Calibri"/>
              </a:rPr>
              <a:t>Oxygen levels</a:t>
            </a:r>
          </a:p>
          <a:p>
            <a:r>
              <a:rPr lang="en-US" sz="3200" dirty="0">
                <a:latin typeface="Calibri"/>
              </a:rPr>
              <a:t>Position of earth to sun</a:t>
            </a:r>
          </a:p>
          <a:p>
            <a:r>
              <a:rPr lang="en-US" sz="3200" dirty="0">
                <a:latin typeface="Calibri"/>
              </a:rPr>
              <a:t>Tilt of the earth</a:t>
            </a:r>
          </a:p>
          <a:p>
            <a:r>
              <a:rPr lang="en-US" sz="3200" dirty="0">
                <a:latin typeface="Calibri"/>
              </a:rPr>
              <a:t>Gravitational force</a:t>
            </a:r>
          </a:p>
          <a:p>
            <a:r>
              <a:rPr lang="en-US" sz="3200" dirty="0">
                <a:latin typeface="Calibri"/>
              </a:rPr>
              <a:t>Strong Nuclear force</a:t>
            </a:r>
          </a:p>
        </p:txBody>
      </p:sp>
      <p:sp>
        <p:nvSpPr>
          <p:cNvPr id="9" name="TextBox 8"/>
          <p:cNvSpPr txBox="1"/>
          <p:nvPr/>
        </p:nvSpPr>
        <p:spPr>
          <a:xfrm>
            <a:off x="6191834" y="1354958"/>
            <a:ext cx="5435308" cy="2539305"/>
          </a:xfrm>
          <a:prstGeom prst="rect">
            <a:avLst/>
          </a:prstGeom>
          <a:noFill/>
        </p:spPr>
        <p:txBody>
          <a:bodyPr wrap="square" rtlCol="0">
            <a:spAutoFit/>
          </a:bodyPr>
          <a:lstStyle/>
          <a:p>
            <a:r>
              <a:rPr lang="en-US" sz="3200" dirty="0">
                <a:latin typeface="Calibri"/>
              </a:rPr>
              <a:t>Expansion rate of space</a:t>
            </a:r>
          </a:p>
          <a:p>
            <a:r>
              <a:rPr lang="en-US" sz="3200" dirty="0">
                <a:latin typeface="Calibri"/>
              </a:rPr>
              <a:t>Placement of solar system</a:t>
            </a:r>
          </a:p>
          <a:p>
            <a:r>
              <a:rPr lang="en-US" sz="3200" dirty="0">
                <a:latin typeface="Calibri"/>
              </a:rPr>
              <a:t>Electromagnetic force</a:t>
            </a:r>
          </a:p>
          <a:p>
            <a:r>
              <a:rPr lang="en-US" sz="3200" dirty="0">
                <a:latin typeface="Calibri"/>
              </a:rPr>
              <a:t>Position of earth to moon</a:t>
            </a:r>
          </a:p>
          <a:p>
            <a:r>
              <a:rPr lang="en-US" sz="3200" dirty="0">
                <a:latin typeface="Calibri"/>
              </a:rPr>
              <a:t>Jupiter’s protective position</a:t>
            </a:r>
          </a:p>
        </p:txBody>
      </p:sp>
    </p:spTree>
    <p:extLst>
      <p:ext uri="{BB962C8B-B14F-4D97-AF65-F5344CB8AC3E}">
        <p14:creationId xmlns:p14="http://schemas.microsoft.com/office/powerpoint/2010/main" val="195289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12" name="TextBox 11"/>
          <p:cNvSpPr txBox="1"/>
          <p:nvPr/>
        </p:nvSpPr>
        <p:spPr>
          <a:xfrm>
            <a:off x="4965700" y="1795796"/>
            <a:ext cx="5562600" cy="830997"/>
          </a:xfrm>
          <a:prstGeom prst="rect">
            <a:avLst/>
          </a:prstGeom>
          <a:noFill/>
        </p:spPr>
        <p:txBody>
          <a:bodyPr wrap="square" rtlCol="0">
            <a:spAutoFit/>
          </a:bodyPr>
          <a:lstStyle/>
          <a:p>
            <a:pPr marL="228600" algn="ctr"/>
            <a:r>
              <a:rPr lang="en-US" sz="4800" i="1" dirty="0" smtClean="0"/>
              <a:t>F</a:t>
            </a:r>
            <a:r>
              <a:rPr lang="en-US" sz="4800" dirty="0" smtClean="0"/>
              <a:t> = Gm</a:t>
            </a:r>
            <a:r>
              <a:rPr lang="en-US" sz="4800" baseline="-25000" dirty="0" smtClean="0"/>
              <a:t>1</a:t>
            </a:r>
            <a:r>
              <a:rPr lang="en-US" sz="4800" dirty="0" smtClean="0"/>
              <a:t>m</a:t>
            </a:r>
            <a:r>
              <a:rPr lang="en-US" sz="4800" baseline="-25000" dirty="0" smtClean="0"/>
              <a:t>2 </a:t>
            </a:r>
            <a:r>
              <a:rPr lang="en-US" sz="4800" dirty="0" smtClean="0"/>
              <a:t>/ r</a:t>
            </a:r>
            <a:r>
              <a:rPr lang="en-US" sz="4800" baseline="30000" dirty="0" smtClean="0"/>
              <a:t>2</a:t>
            </a:r>
            <a:endParaRPr lang="en-US" sz="4800" baseline="-25000" dirty="0" smtClean="0"/>
          </a:p>
        </p:txBody>
      </p:sp>
      <p:sp>
        <p:nvSpPr>
          <p:cNvPr id="13" name="TextBox 12"/>
          <p:cNvSpPr txBox="1"/>
          <p:nvPr/>
        </p:nvSpPr>
        <p:spPr>
          <a:xfrm>
            <a:off x="4419600" y="349246"/>
            <a:ext cx="6654800" cy="1446550"/>
          </a:xfrm>
          <a:prstGeom prst="rect">
            <a:avLst/>
          </a:prstGeom>
          <a:noFill/>
        </p:spPr>
        <p:txBody>
          <a:bodyPr wrap="square" rtlCol="0">
            <a:spAutoFit/>
          </a:bodyPr>
          <a:lstStyle/>
          <a:p>
            <a:pPr marL="228600" algn="ctr"/>
            <a:r>
              <a:rPr lang="en-US" sz="4400" dirty="0" smtClean="0"/>
              <a:t>Gravitational Constant</a:t>
            </a:r>
          </a:p>
          <a:p>
            <a:pPr marL="228600" algn="ctr"/>
            <a:r>
              <a:rPr lang="en-US" sz="4400" dirty="0" smtClean="0"/>
              <a:t>Law of Gravity</a:t>
            </a:r>
            <a:endParaRPr lang="en-US" sz="4400" baseline="-25000" dirty="0" smtClean="0"/>
          </a:p>
        </p:txBody>
      </p:sp>
      <p:pic>
        <p:nvPicPr>
          <p:cNvPr id="14" name="Picture 13"/>
          <p:cNvPicPr>
            <a:picLocks noChangeAspect="1"/>
          </p:cNvPicPr>
          <p:nvPr/>
        </p:nvPicPr>
        <p:blipFill>
          <a:blip r:embed="rId3"/>
          <a:stretch>
            <a:fillRect/>
          </a:stretch>
        </p:blipFill>
        <p:spPr>
          <a:xfrm>
            <a:off x="431800" y="317953"/>
            <a:ext cx="3561711" cy="3766269"/>
          </a:xfrm>
          <a:prstGeom prst="rect">
            <a:avLst/>
          </a:prstGeom>
          <a:effectLst>
            <a:outerShdw blurRad="254000" dist="190500" dir="1200000" algn="ctr" rotWithShape="0">
              <a:srgbClr val="000000">
                <a:alpha val="43137"/>
              </a:srgbClr>
            </a:outerShdw>
          </a:effectLst>
        </p:spPr>
      </p:pic>
      <p:sp>
        <p:nvSpPr>
          <p:cNvPr id="15" name="TextBox 14"/>
          <p:cNvSpPr txBox="1"/>
          <p:nvPr/>
        </p:nvSpPr>
        <p:spPr>
          <a:xfrm>
            <a:off x="410464" y="4241814"/>
            <a:ext cx="3505200" cy="584775"/>
          </a:xfrm>
          <a:prstGeom prst="rect">
            <a:avLst/>
          </a:prstGeom>
          <a:noFill/>
        </p:spPr>
        <p:txBody>
          <a:bodyPr wrap="square" rtlCol="0">
            <a:spAutoFit/>
          </a:bodyPr>
          <a:lstStyle/>
          <a:p>
            <a:pPr marL="228600" algn="ctr"/>
            <a:r>
              <a:rPr lang="en-US" sz="3200" smtClean="0"/>
              <a:t>Sir Isaac </a:t>
            </a:r>
            <a:r>
              <a:rPr lang="en-US" sz="3200" dirty="0" smtClean="0"/>
              <a:t>Newton</a:t>
            </a:r>
            <a:endParaRPr lang="en-US" sz="3200" baseline="-25000" dirty="0" smtClean="0"/>
          </a:p>
        </p:txBody>
      </p:sp>
      <p:sp>
        <p:nvSpPr>
          <p:cNvPr id="17" name="TextBox 16"/>
          <p:cNvSpPr txBox="1"/>
          <p:nvPr/>
        </p:nvSpPr>
        <p:spPr>
          <a:xfrm>
            <a:off x="5422900" y="2677195"/>
            <a:ext cx="4648200" cy="1446550"/>
          </a:xfrm>
          <a:prstGeom prst="rect">
            <a:avLst/>
          </a:prstGeom>
          <a:noFill/>
        </p:spPr>
        <p:txBody>
          <a:bodyPr wrap="square" rtlCol="0">
            <a:spAutoFit/>
          </a:bodyPr>
          <a:lstStyle/>
          <a:p>
            <a:pPr marL="228600" algn="ctr"/>
            <a:r>
              <a:rPr lang="en-US" sz="4000" dirty="0" smtClean="0"/>
              <a:t> Max. Deviation</a:t>
            </a:r>
          </a:p>
          <a:p>
            <a:pPr marL="228600" algn="ctr"/>
            <a:r>
              <a:rPr lang="en-US" sz="4800" dirty="0" smtClean="0"/>
              <a:t>1 : 10</a:t>
            </a:r>
            <a:r>
              <a:rPr lang="en-US" sz="4800" baseline="30000" dirty="0" smtClean="0"/>
              <a:t>60</a:t>
            </a:r>
          </a:p>
        </p:txBody>
      </p:sp>
      <p:pic>
        <p:nvPicPr>
          <p:cNvPr id="18" name="Picture 17"/>
          <p:cNvPicPr>
            <a:picLocks noChangeAspect="1"/>
          </p:cNvPicPr>
          <p:nvPr/>
        </p:nvPicPr>
        <p:blipFill>
          <a:blip r:embed="rId4"/>
          <a:stretch>
            <a:fillRect/>
          </a:stretch>
        </p:blipFill>
        <p:spPr>
          <a:xfrm>
            <a:off x="5081778" y="4188386"/>
            <a:ext cx="5330444" cy="2315099"/>
          </a:xfrm>
          <a:prstGeom prst="rect">
            <a:avLst/>
          </a:prstGeom>
        </p:spPr>
      </p:pic>
    </p:spTree>
    <p:extLst>
      <p:ext uri="{BB962C8B-B14F-4D97-AF65-F5344CB8AC3E}">
        <p14:creationId xmlns:p14="http://schemas.microsoft.com/office/powerpoint/2010/main" val="1198785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13" name="TextBox 12"/>
          <p:cNvSpPr txBox="1"/>
          <p:nvPr/>
        </p:nvSpPr>
        <p:spPr>
          <a:xfrm>
            <a:off x="4156769" y="349246"/>
            <a:ext cx="7501831" cy="1446550"/>
          </a:xfrm>
          <a:prstGeom prst="rect">
            <a:avLst/>
          </a:prstGeom>
          <a:noFill/>
        </p:spPr>
        <p:txBody>
          <a:bodyPr wrap="square" rtlCol="0">
            <a:spAutoFit/>
          </a:bodyPr>
          <a:lstStyle/>
          <a:p>
            <a:pPr marL="228600" algn="ctr"/>
            <a:r>
              <a:rPr lang="en-US" sz="4400" dirty="0"/>
              <a:t>Cosmological </a:t>
            </a:r>
            <a:r>
              <a:rPr lang="en-US" sz="4400" dirty="0" smtClean="0"/>
              <a:t>Constant</a:t>
            </a:r>
            <a:endParaRPr lang="en-US" sz="4400" dirty="0"/>
          </a:p>
          <a:p>
            <a:pPr marL="228600" algn="ctr"/>
            <a:r>
              <a:rPr lang="en-US" sz="4400" dirty="0"/>
              <a:t>Expansion Rate of Space</a:t>
            </a:r>
          </a:p>
        </p:txBody>
      </p:sp>
      <p:sp>
        <p:nvSpPr>
          <p:cNvPr id="15" name="TextBox 14"/>
          <p:cNvSpPr txBox="1"/>
          <p:nvPr/>
        </p:nvSpPr>
        <p:spPr>
          <a:xfrm>
            <a:off x="429416" y="4605549"/>
            <a:ext cx="3505200" cy="584775"/>
          </a:xfrm>
          <a:prstGeom prst="rect">
            <a:avLst/>
          </a:prstGeom>
          <a:noFill/>
        </p:spPr>
        <p:txBody>
          <a:bodyPr wrap="square" rtlCol="0">
            <a:spAutoFit/>
          </a:bodyPr>
          <a:lstStyle/>
          <a:p>
            <a:pPr marL="228600" algn="ctr"/>
            <a:r>
              <a:rPr lang="en-US" sz="3200" smtClean="0"/>
              <a:t>Albert Einstein</a:t>
            </a:r>
            <a:endParaRPr lang="en-US" sz="3200" baseline="-25000" dirty="0" smtClean="0"/>
          </a:p>
        </p:txBody>
      </p:sp>
      <p:sp>
        <p:nvSpPr>
          <p:cNvPr id="17" name="TextBox 16"/>
          <p:cNvSpPr txBox="1"/>
          <p:nvPr/>
        </p:nvSpPr>
        <p:spPr>
          <a:xfrm>
            <a:off x="5580633" y="3132900"/>
            <a:ext cx="4648200" cy="1446550"/>
          </a:xfrm>
          <a:prstGeom prst="rect">
            <a:avLst/>
          </a:prstGeom>
          <a:noFill/>
        </p:spPr>
        <p:txBody>
          <a:bodyPr wrap="square" rtlCol="0">
            <a:spAutoFit/>
          </a:bodyPr>
          <a:lstStyle/>
          <a:p>
            <a:pPr marL="228600" algn="ctr"/>
            <a:r>
              <a:rPr lang="en-US" sz="4000" dirty="0" smtClean="0"/>
              <a:t> Max. Deviation</a:t>
            </a:r>
          </a:p>
          <a:p>
            <a:pPr marL="228600" algn="ctr"/>
            <a:r>
              <a:rPr lang="en-US" sz="4800" dirty="0" smtClean="0"/>
              <a:t>1 : 10</a:t>
            </a:r>
            <a:r>
              <a:rPr lang="en-US" sz="4800" baseline="30000" dirty="0" smtClean="0"/>
              <a:t>120</a:t>
            </a:r>
          </a:p>
        </p:txBody>
      </p:sp>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4" y="349245"/>
            <a:ext cx="3382965" cy="4199725"/>
          </a:xfrm>
          <a:prstGeom prst="rect">
            <a:avLst/>
          </a:prstGeom>
          <a:noFill/>
          <a:ln>
            <a:noFill/>
          </a:ln>
          <a:effectLst>
            <a:outerShdw blurRad="254000" dist="190500" dir="1200000" algn="ctr" rotWithShape="0">
              <a:srgbClr val="000000">
                <a:alpha val="4313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468" y="1795796"/>
            <a:ext cx="5029200" cy="12256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7089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3290"/>
          </a:xfrm>
          <a:prstGeom prst="rect">
            <a:avLst/>
          </a:prstGeom>
        </p:spPr>
      </p:pic>
      <p:sp>
        <p:nvSpPr>
          <p:cNvPr id="7" name="TextBox 6"/>
          <p:cNvSpPr txBox="1"/>
          <p:nvPr/>
        </p:nvSpPr>
        <p:spPr>
          <a:xfrm>
            <a:off x="686714" y="444740"/>
            <a:ext cx="10820400" cy="769441"/>
          </a:xfrm>
          <a:prstGeom prst="rect">
            <a:avLst/>
          </a:prstGeom>
          <a:noFill/>
        </p:spPr>
        <p:txBody>
          <a:bodyPr wrap="square" rtlCol="0">
            <a:spAutoFit/>
          </a:bodyPr>
          <a:lstStyle/>
          <a:p>
            <a:pPr algn="ctr"/>
            <a:r>
              <a:rPr lang="en-US" sz="4400" dirty="0">
                <a:solidFill>
                  <a:prstClr val="black"/>
                </a:solidFill>
              </a:rPr>
              <a:t>The Anthropic Principle, or Fine Tuning</a:t>
            </a:r>
          </a:p>
        </p:txBody>
      </p:sp>
      <p:sp>
        <p:nvSpPr>
          <p:cNvPr id="8" name="TextBox 7"/>
          <p:cNvSpPr txBox="1"/>
          <p:nvPr/>
        </p:nvSpPr>
        <p:spPr>
          <a:xfrm>
            <a:off x="1676400" y="1354958"/>
            <a:ext cx="4593337" cy="2554545"/>
          </a:xfrm>
          <a:prstGeom prst="rect">
            <a:avLst/>
          </a:prstGeom>
          <a:noFill/>
        </p:spPr>
        <p:txBody>
          <a:bodyPr wrap="square" rtlCol="0">
            <a:spAutoFit/>
          </a:bodyPr>
          <a:lstStyle/>
          <a:p>
            <a:r>
              <a:rPr lang="en-US" sz="3200" dirty="0">
                <a:solidFill>
                  <a:prstClr val="black"/>
                </a:solidFill>
                <a:latin typeface="Calibri"/>
              </a:rPr>
              <a:t>Oxygen levels</a:t>
            </a:r>
          </a:p>
          <a:p>
            <a:r>
              <a:rPr lang="en-US" sz="3200" dirty="0">
                <a:solidFill>
                  <a:prstClr val="black"/>
                </a:solidFill>
                <a:latin typeface="Calibri"/>
              </a:rPr>
              <a:t>Position of earth to sun</a:t>
            </a:r>
          </a:p>
          <a:p>
            <a:r>
              <a:rPr lang="en-US" sz="3200" dirty="0">
                <a:solidFill>
                  <a:prstClr val="black"/>
                </a:solidFill>
                <a:latin typeface="Calibri"/>
              </a:rPr>
              <a:t>Tilt of the earth</a:t>
            </a:r>
          </a:p>
          <a:p>
            <a:r>
              <a:rPr lang="en-US" sz="3200" dirty="0">
                <a:solidFill>
                  <a:srgbClr val="FF0000"/>
                </a:solidFill>
                <a:latin typeface="Calibri"/>
              </a:rPr>
              <a:t>Gravitational force</a:t>
            </a:r>
          </a:p>
          <a:p>
            <a:r>
              <a:rPr lang="en-US" sz="3200" dirty="0">
                <a:solidFill>
                  <a:prstClr val="black"/>
                </a:solidFill>
                <a:latin typeface="Calibri"/>
              </a:rPr>
              <a:t>Strong Nuclear force</a:t>
            </a:r>
          </a:p>
        </p:txBody>
      </p:sp>
      <p:sp>
        <p:nvSpPr>
          <p:cNvPr id="9" name="TextBox 8"/>
          <p:cNvSpPr txBox="1"/>
          <p:nvPr/>
        </p:nvSpPr>
        <p:spPr>
          <a:xfrm>
            <a:off x="6191834" y="1354958"/>
            <a:ext cx="5435308" cy="2539305"/>
          </a:xfrm>
          <a:prstGeom prst="rect">
            <a:avLst/>
          </a:prstGeom>
          <a:noFill/>
        </p:spPr>
        <p:txBody>
          <a:bodyPr wrap="square" rtlCol="0">
            <a:spAutoFit/>
          </a:bodyPr>
          <a:lstStyle/>
          <a:p>
            <a:r>
              <a:rPr lang="en-US" sz="3200" dirty="0">
                <a:solidFill>
                  <a:srgbClr val="FF0000"/>
                </a:solidFill>
                <a:latin typeface="Calibri"/>
              </a:rPr>
              <a:t>Expansion rate of space</a:t>
            </a:r>
          </a:p>
          <a:p>
            <a:r>
              <a:rPr lang="en-US" sz="3200" dirty="0">
                <a:solidFill>
                  <a:prstClr val="black"/>
                </a:solidFill>
                <a:latin typeface="Calibri"/>
              </a:rPr>
              <a:t>Placement of solar system</a:t>
            </a:r>
          </a:p>
          <a:p>
            <a:r>
              <a:rPr lang="en-US" sz="3200" dirty="0">
                <a:solidFill>
                  <a:prstClr val="black"/>
                </a:solidFill>
                <a:latin typeface="Calibri"/>
              </a:rPr>
              <a:t>Electromagnetic force</a:t>
            </a:r>
          </a:p>
          <a:p>
            <a:r>
              <a:rPr lang="en-US" sz="3200" dirty="0">
                <a:solidFill>
                  <a:prstClr val="black"/>
                </a:solidFill>
                <a:latin typeface="Calibri"/>
              </a:rPr>
              <a:t>Position of earth to moon</a:t>
            </a:r>
          </a:p>
          <a:p>
            <a:r>
              <a:rPr lang="en-US" sz="3200" dirty="0">
                <a:solidFill>
                  <a:prstClr val="black"/>
                </a:solidFill>
                <a:latin typeface="Calibri"/>
              </a:rPr>
              <a:t>Jupiter’s protective position</a:t>
            </a:r>
          </a:p>
        </p:txBody>
      </p:sp>
      <p:sp>
        <p:nvSpPr>
          <p:cNvPr id="11" name="TextBox 10"/>
          <p:cNvSpPr txBox="1"/>
          <p:nvPr/>
        </p:nvSpPr>
        <p:spPr>
          <a:xfrm>
            <a:off x="914400" y="4035040"/>
            <a:ext cx="10218353" cy="1077218"/>
          </a:xfrm>
          <a:prstGeom prst="rect">
            <a:avLst/>
          </a:prstGeom>
          <a:noFill/>
        </p:spPr>
        <p:txBody>
          <a:bodyPr wrap="square" rtlCol="0">
            <a:spAutoFit/>
          </a:bodyPr>
          <a:lstStyle/>
          <a:p>
            <a:r>
              <a:rPr lang="en-US" sz="3200" dirty="0">
                <a:solidFill>
                  <a:srgbClr val="FF0000"/>
                </a:solidFill>
              </a:rPr>
              <a:t>One part in </a:t>
            </a:r>
            <a:r>
              <a:rPr lang="en-US" sz="3200" dirty="0" smtClean="0">
                <a:solidFill>
                  <a:srgbClr val="FF0000"/>
                </a:solidFill>
              </a:rPr>
              <a:t>one </a:t>
            </a:r>
            <a:r>
              <a:rPr lang="en-US" sz="3200" dirty="0">
                <a:solidFill>
                  <a:srgbClr val="FF0000"/>
                </a:solidFill>
              </a:rPr>
              <a:t>hundred million trillion trillion trillion trillion trillion </a:t>
            </a:r>
            <a:r>
              <a:rPr lang="en-US" sz="3200" dirty="0" smtClean="0">
                <a:solidFill>
                  <a:srgbClr val="FF0000"/>
                </a:solidFill>
              </a:rPr>
              <a:t>trillion.</a:t>
            </a:r>
          </a:p>
        </p:txBody>
      </p:sp>
      <p:sp>
        <p:nvSpPr>
          <p:cNvPr id="12" name="TextBox 11"/>
          <p:cNvSpPr txBox="1"/>
          <p:nvPr/>
        </p:nvSpPr>
        <p:spPr>
          <a:xfrm>
            <a:off x="914400" y="5120373"/>
            <a:ext cx="7297640" cy="584775"/>
          </a:xfrm>
          <a:prstGeom prst="rect">
            <a:avLst/>
          </a:prstGeom>
          <a:noFill/>
        </p:spPr>
        <p:txBody>
          <a:bodyPr wrap="square" rtlCol="0">
            <a:spAutoFit/>
          </a:bodyPr>
          <a:lstStyle/>
          <a:p>
            <a:pPr marL="520700" indent="-520700">
              <a:buFont typeface="Wingdings" charset="2"/>
              <a:buChar char="Ø"/>
            </a:pPr>
            <a:r>
              <a:rPr lang="en-US" sz="3200" smtClean="0">
                <a:solidFill>
                  <a:srgbClr val="FF0000"/>
                </a:solidFill>
              </a:rPr>
              <a:t>One </a:t>
            </a:r>
            <a:r>
              <a:rPr lang="en-US" sz="3200" dirty="0">
                <a:solidFill>
                  <a:srgbClr val="FF0000"/>
                </a:solidFill>
              </a:rPr>
              <a:t>atom in entire known </a:t>
            </a:r>
            <a:r>
              <a:rPr lang="en-US" sz="3200" dirty="0" smtClean="0">
                <a:solidFill>
                  <a:srgbClr val="FF0000"/>
                </a:solidFill>
              </a:rPr>
              <a:t>universe. </a:t>
            </a:r>
            <a:endParaRPr lang="en-US" sz="3200" baseline="-25000" dirty="0">
              <a:solidFill>
                <a:srgbClr val="FF0000"/>
              </a:solidFill>
            </a:endParaRPr>
          </a:p>
        </p:txBody>
      </p:sp>
    </p:spTree>
    <p:extLst>
      <p:ext uri="{BB962C8B-B14F-4D97-AF65-F5344CB8AC3E}">
        <p14:creationId xmlns:p14="http://schemas.microsoft.com/office/powerpoint/2010/main" val="17206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10" name="TextBox 9"/>
          <p:cNvSpPr txBox="1"/>
          <p:nvPr/>
        </p:nvSpPr>
        <p:spPr>
          <a:xfrm>
            <a:off x="3909415" y="716875"/>
            <a:ext cx="7529427" cy="4031873"/>
          </a:xfrm>
          <a:prstGeom prst="rect">
            <a:avLst/>
          </a:prstGeom>
          <a:noFill/>
        </p:spPr>
        <p:txBody>
          <a:bodyPr wrap="square" rtlCol="0">
            <a:spAutoFit/>
          </a:bodyPr>
          <a:lstStyle/>
          <a:p>
            <a:r>
              <a:rPr lang="en-US" sz="3200" dirty="0">
                <a:solidFill>
                  <a:srgbClr val="000000"/>
                </a:solidFill>
              </a:rPr>
              <a:t>“A common sense interpretation of the facts suggests that a super-intellect has monkeyed with physics</a:t>
            </a:r>
            <a:r>
              <a:rPr lang="is-IS" sz="3200" dirty="0">
                <a:solidFill>
                  <a:srgbClr val="000000"/>
                </a:solidFill>
              </a:rPr>
              <a:t>, as well as with chemistry and biology, and that there are no blind forces worth speaking about in nature.  </a:t>
            </a:r>
            <a:r>
              <a:rPr lang="en-US" sz="3200" dirty="0">
                <a:solidFill>
                  <a:srgbClr val="000000"/>
                </a:solidFill>
              </a:rPr>
              <a:t>The numbers one calculates from the facts seem to me so overwhelming as to put this conclusion almost beyond question.”</a:t>
            </a:r>
          </a:p>
        </p:txBody>
      </p:sp>
      <p:pic>
        <p:nvPicPr>
          <p:cNvPr id="7" name="Picture 6"/>
          <p:cNvPicPr>
            <a:picLocks noChangeAspect="1"/>
          </p:cNvPicPr>
          <p:nvPr/>
        </p:nvPicPr>
        <p:blipFill>
          <a:blip r:embed="rId3"/>
          <a:stretch>
            <a:fillRect/>
          </a:stretch>
        </p:blipFill>
        <p:spPr>
          <a:xfrm>
            <a:off x="475360" y="304800"/>
            <a:ext cx="3018948" cy="4363419"/>
          </a:xfrm>
          <a:prstGeom prst="rect">
            <a:avLst/>
          </a:prstGeom>
          <a:effectLst>
            <a:outerShdw blurRad="127000" dist="76200" dir="2400000" sx="107000" sy="107000" algn="ctr" rotWithShape="0">
              <a:srgbClr val="000000">
                <a:alpha val="24000"/>
              </a:srgbClr>
            </a:outerShdw>
          </a:effectLst>
        </p:spPr>
      </p:pic>
      <p:sp>
        <p:nvSpPr>
          <p:cNvPr id="11" name="TextBox 10"/>
          <p:cNvSpPr txBox="1"/>
          <p:nvPr/>
        </p:nvSpPr>
        <p:spPr>
          <a:xfrm>
            <a:off x="127965" y="4748748"/>
            <a:ext cx="3795627" cy="830997"/>
          </a:xfrm>
          <a:prstGeom prst="rect">
            <a:avLst/>
          </a:prstGeom>
          <a:noFill/>
        </p:spPr>
        <p:txBody>
          <a:bodyPr wrap="square" rtlCol="0">
            <a:spAutoFit/>
          </a:bodyPr>
          <a:lstStyle/>
          <a:p>
            <a:pPr algn="ctr"/>
            <a:r>
              <a:rPr lang="en-US" sz="2400" dirty="0">
                <a:solidFill>
                  <a:prstClr val="black"/>
                </a:solidFill>
                <a:latin typeface="Calibri"/>
              </a:rPr>
              <a:t>Sir Fred Hoyle</a:t>
            </a:r>
          </a:p>
          <a:p>
            <a:pPr algn="ctr"/>
            <a:r>
              <a:rPr lang="en-US" sz="2400" dirty="0">
                <a:solidFill>
                  <a:prstClr val="black"/>
                </a:solidFill>
                <a:latin typeface="Calibri"/>
              </a:rPr>
              <a:t>British Astronomer, atheist</a:t>
            </a:r>
          </a:p>
        </p:txBody>
      </p:sp>
    </p:spTree>
    <p:extLst>
      <p:ext uri="{BB962C8B-B14F-4D97-AF65-F5344CB8AC3E}">
        <p14:creationId xmlns:p14="http://schemas.microsoft.com/office/powerpoint/2010/main" val="17673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2110" y="274098"/>
            <a:ext cx="3523584" cy="4183807"/>
          </a:xfrm>
          <a:prstGeom prst="rect">
            <a:avLst/>
          </a:prstGeom>
          <a:noFill/>
          <a:ln>
            <a:noFill/>
          </a:ln>
          <a:effectLst>
            <a:outerShdw blurRad="101600" dist="279400" dir="3000000" algn="ctr" rotWithShape="0">
              <a:srgbClr val="000000">
                <a:alpha val="2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extBox 8"/>
          <p:cNvSpPr txBox="1"/>
          <p:nvPr/>
        </p:nvSpPr>
        <p:spPr>
          <a:xfrm>
            <a:off x="8214669" y="4474838"/>
            <a:ext cx="3518466" cy="1015663"/>
          </a:xfrm>
          <a:prstGeom prst="rect">
            <a:avLst/>
          </a:prstGeom>
          <a:noFill/>
        </p:spPr>
        <p:txBody>
          <a:bodyPr wrap="square" rtlCol="0">
            <a:spAutoFit/>
          </a:bodyPr>
          <a:lstStyle/>
          <a:p>
            <a:pPr algn="ctr"/>
            <a:r>
              <a:rPr lang="en-US" sz="2000" dirty="0">
                <a:solidFill>
                  <a:prstClr val="black"/>
                </a:solidFill>
              </a:rPr>
              <a:t>Dr. Robert </a:t>
            </a:r>
            <a:r>
              <a:rPr lang="en-US" sz="2000" dirty="0" err="1">
                <a:solidFill>
                  <a:prstClr val="black"/>
                </a:solidFill>
              </a:rPr>
              <a:t>Jastrow</a:t>
            </a:r>
            <a:endParaRPr lang="en-US" sz="2000" dirty="0">
              <a:solidFill>
                <a:prstClr val="black"/>
              </a:solidFill>
            </a:endParaRPr>
          </a:p>
          <a:p>
            <a:pPr algn="ctr"/>
            <a:r>
              <a:rPr lang="en-US" sz="2000" dirty="0">
                <a:solidFill>
                  <a:prstClr val="black"/>
                </a:solidFill>
              </a:rPr>
              <a:t>Agnostic Astrophysicist (NASA)</a:t>
            </a:r>
          </a:p>
          <a:p>
            <a:pPr algn="ctr"/>
            <a:r>
              <a:rPr lang="en-US" sz="2000" i="1" dirty="0">
                <a:solidFill>
                  <a:prstClr val="black"/>
                </a:solidFill>
              </a:rPr>
              <a:t>God and the </a:t>
            </a:r>
            <a:r>
              <a:rPr lang="en-US" sz="2000" i="1" dirty="0" smtClean="0">
                <a:solidFill>
                  <a:prstClr val="black"/>
                </a:solidFill>
              </a:rPr>
              <a:t>Astronomers</a:t>
            </a:r>
            <a:endParaRPr lang="en-US" sz="2000" i="1" dirty="0">
              <a:solidFill>
                <a:prstClr val="black"/>
              </a:solidFill>
            </a:endParaRPr>
          </a:p>
        </p:txBody>
      </p:sp>
      <p:sp>
        <p:nvSpPr>
          <p:cNvPr id="10" name="TextBox 9"/>
          <p:cNvSpPr txBox="1"/>
          <p:nvPr/>
        </p:nvSpPr>
        <p:spPr>
          <a:xfrm>
            <a:off x="533400" y="918475"/>
            <a:ext cx="7529427" cy="3539430"/>
          </a:xfrm>
          <a:prstGeom prst="rect">
            <a:avLst/>
          </a:prstGeom>
          <a:noFill/>
        </p:spPr>
        <p:txBody>
          <a:bodyPr wrap="square" rtlCol="0">
            <a:spAutoFit/>
          </a:bodyPr>
          <a:lstStyle/>
          <a:p>
            <a:r>
              <a:rPr lang="en-US" sz="3200" dirty="0">
                <a:solidFill>
                  <a:prstClr val="black"/>
                </a:solidFill>
              </a:rPr>
              <a:t>“The anthropic principle is the most interesting next to the proof of the creation, and it is even more interesting because it seems to say that science itself has proven as a hard fact that this universe was made, was designed, for man to live in.  It is a very theistic result.”</a:t>
            </a:r>
          </a:p>
        </p:txBody>
      </p:sp>
    </p:spTree>
    <p:extLst>
      <p:ext uri="{BB962C8B-B14F-4D97-AF65-F5344CB8AC3E}">
        <p14:creationId xmlns:p14="http://schemas.microsoft.com/office/powerpoint/2010/main" val="18172857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10" name="TextBox 9"/>
          <p:cNvSpPr txBox="1"/>
          <p:nvPr/>
        </p:nvSpPr>
        <p:spPr>
          <a:xfrm>
            <a:off x="4103576" y="762000"/>
            <a:ext cx="7529427" cy="4031873"/>
          </a:xfrm>
          <a:prstGeom prst="rect">
            <a:avLst/>
          </a:prstGeom>
          <a:noFill/>
        </p:spPr>
        <p:txBody>
          <a:bodyPr wrap="square" rtlCol="0">
            <a:spAutoFit/>
          </a:bodyPr>
          <a:lstStyle/>
          <a:p>
            <a:r>
              <a:rPr lang="en-US" sz="3200" dirty="0"/>
              <a:t>“Astronomy leads us to a unique event, a universe which was created out of nothing and delicately balanced to provide exactly the conditions required to support life.  In the absence of an </a:t>
            </a:r>
            <a:r>
              <a:rPr lang="en-US" sz="3200" dirty="0" smtClean="0"/>
              <a:t>absurdly improbable </a:t>
            </a:r>
            <a:r>
              <a:rPr lang="en-US" sz="3200" dirty="0"/>
              <a:t>accident, the observations of modern science seem to suggest an underlying, one might say, supernatural plan.”</a:t>
            </a:r>
          </a:p>
        </p:txBody>
      </p:sp>
      <p:pic>
        <p:nvPicPr>
          <p:cNvPr id="7" name="Picture 6"/>
          <p:cNvPicPr>
            <a:picLocks noChangeAspect="1"/>
          </p:cNvPicPr>
          <p:nvPr/>
        </p:nvPicPr>
        <p:blipFill>
          <a:blip r:embed="rId3"/>
          <a:stretch>
            <a:fillRect/>
          </a:stretch>
        </p:blipFill>
        <p:spPr>
          <a:xfrm>
            <a:off x="395373" y="304800"/>
            <a:ext cx="3322604" cy="4708721"/>
          </a:xfrm>
          <a:prstGeom prst="rect">
            <a:avLst/>
          </a:prstGeom>
          <a:effectLst>
            <a:outerShdw blurRad="254000" dist="190500" dir="1200000" algn="ctr" rotWithShape="0">
              <a:srgbClr val="000000">
                <a:alpha val="37000"/>
              </a:srgbClr>
            </a:outerShdw>
          </a:effectLst>
        </p:spPr>
      </p:pic>
      <p:sp>
        <p:nvSpPr>
          <p:cNvPr id="11" name="TextBox 10"/>
          <p:cNvSpPr txBox="1"/>
          <p:nvPr/>
        </p:nvSpPr>
        <p:spPr>
          <a:xfrm>
            <a:off x="216189" y="5065747"/>
            <a:ext cx="3680972" cy="1015663"/>
          </a:xfrm>
          <a:prstGeom prst="rect">
            <a:avLst/>
          </a:prstGeom>
          <a:noFill/>
        </p:spPr>
        <p:txBody>
          <a:bodyPr wrap="square" rtlCol="0">
            <a:spAutoFit/>
          </a:bodyPr>
          <a:lstStyle/>
          <a:p>
            <a:pPr marL="228600" algn="ctr"/>
            <a:r>
              <a:rPr lang="en-US" sz="2000" dirty="0"/>
              <a:t>Arno Penzias, Physicist</a:t>
            </a:r>
          </a:p>
          <a:p>
            <a:pPr marL="228600" algn="ctr"/>
            <a:r>
              <a:rPr lang="en-US" sz="2000" dirty="0"/>
              <a:t>Nobel </a:t>
            </a:r>
            <a:r>
              <a:rPr lang="en-US" sz="2000" dirty="0" smtClean="0"/>
              <a:t>Laureate</a:t>
            </a:r>
          </a:p>
          <a:p>
            <a:pPr marL="228600" algn="ctr"/>
            <a:r>
              <a:rPr lang="en-US" sz="2000" dirty="0" smtClean="0"/>
              <a:t>Cosmic Microwave Background</a:t>
            </a:r>
            <a:endParaRPr lang="en-US" sz="2000" dirty="0"/>
          </a:p>
        </p:txBody>
      </p:sp>
    </p:spTree>
    <p:extLst>
      <p:ext uri="{BB962C8B-B14F-4D97-AF65-F5344CB8AC3E}">
        <p14:creationId xmlns:p14="http://schemas.microsoft.com/office/powerpoint/2010/main" val="16094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cxnSp>
        <p:nvCxnSpPr>
          <p:cNvPr id="4" name="Straight Connector 3"/>
          <p:cNvCxnSpPr/>
          <p:nvPr/>
        </p:nvCxnSpPr>
        <p:spPr>
          <a:xfrm>
            <a:off x="853440" y="1600775"/>
            <a:ext cx="1066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631620" y="115707"/>
            <a:ext cx="6989720" cy="1769715"/>
            <a:chOff x="3352800" y="149776"/>
            <a:chExt cx="6989720" cy="1769715"/>
          </a:xfrm>
        </p:grpSpPr>
        <p:sp>
          <p:nvSpPr>
            <p:cNvPr id="17" name="TextBox 16"/>
            <p:cNvSpPr txBox="1"/>
            <p:nvPr/>
          </p:nvSpPr>
          <p:spPr>
            <a:xfrm>
              <a:off x="6019800" y="914400"/>
              <a:ext cx="4322720" cy="630942"/>
            </a:xfrm>
            <a:prstGeom prst="rect">
              <a:avLst/>
            </a:prstGeom>
            <a:noFill/>
          </p:spPr>
          <p:txBody>
            <a:bodyPr wrap="square" lIns="0" tIns="0" rIns="0" bIns="0" rtlCol="0" anchor="ctr">
              <a:spAutoFit/>
            </a:bodyPr>
            <a:lstStyle/>
            <a:p>
              <a:r>
                <a:rPr lang="en-US" sz="3300" b="1" dirty="0">
                  <a:latin typeface="Palatino"/>
                  <a:cs typeface="Palatino"/>
                </a:rPr>
                <a:t>On</a:t>
              </a:r>
              <a:r>
                <a:rPr lang="en-US" sz="4000" b="1" dirty="0">
                  <a:latin typeface="Palatino"/>
                  <a:cs typeface="Palatino"/>
                </a:rPr>
                <a:t> </a:t>
              </a:r>
              <a:r>
                <a:rPr lang="en-US" sz="4100" b="1" i="1" dirty="0">
                  <a:latin typeface="Palatino"/>
                  <a:cs typeface="Palatino"/>
                </a:rPr>
                <a:t>Solid Ground</a:t>
              </a:r>
              <a:endParaRPr lang="en-US" sz="4100" i="1" dirty="0">
                <a:latin typeface="Snell Roundhand"/>
                <a:cs typeface="Snell Roundhand"/>
              </a:endParaRPr>
            </a:p>
          </p:txBody>
        </p:sp>
        <p:sp>
          <p:nvSpPr>
            <p:cNvPr id="18" name="TextBox 17"/>
            <p:cNvSpPr txBox="1"/>
            <p:nvPr/>
          </p:nvSpPr>
          <p:spPr>
            <a:xfrm>
              <a:off x="3352800" y="149776"/>
              <a:ext cx="3276600" cy="1769715"/>
            </a:xfrm>
            <a:prstGeom prst="rect">
              <a:avLst/>
            </a:prstGeom>
            <a:noFill/>
          </p:spPr>
          <p:txBody>
            <a:bodyPr wrap="square" lIns="0" tIns="0" rIns="0" bIns="0" rtlCol="0" anchor="ctr">
              <a:spAutoFit/>
            </a:bodyPr>
            <a:lstStyle/>
            <a:p>
              <a:r>
                <a:rPr lang="en-US" sz="11500" dirty="0">
                  <a:latin typeface="Edwardian Script ITC"/>
                  <a:cs typeface="Edwardian Script ITC"/>
                </a:rPr>
                <a:t>Faith</a:t>
              </a:r>
              <a:endParaRPr lang="en-US" sz="16600" dirty="0">
                <a:latin typeface="Edwardian Script ITC"/>
                <a:cs typeface="Edwardian Script ITC"/>
              </a:endParaRPr>
            </a:p>
          </p:txBody>
        </p:sp>
      </p:grpSp>
      <p:sp>
        <p:nvSpPr>
          <p:cNvPr id="16" name="TextBox 15"/>
          <p:cNvSpPr txBox="1"/>
          <p:nvPr/>
        </p:nvSpPr>
        <p:spPr>
          <a:xfrm>
            <a:off x="3682852" y="1675682"/>
            <a:ext cx="4887256"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https://</a:t>
            </a:r>
            <a:r>
              <a:rPr lang="en-US" sz="3200" dirty="0" err="1">
                <a:latin typeface="Times New Roman" panose="02020603050405020304" pitchFamily="18" charset="0"/>
                <a:cs typeface="Times New Roman" panose="02020603050405020304" pitchFamily="18" charset="0"/>
              </a:rPr>
              <a:t>gregenos.org</a:t>
            </a:r>
            <a:r>
              <a:rPr lang="en-US" sz="3200" dirty="0">
                <a:latin typeface="Times New Roman" panose="02020603050405020304" pitchFamily="18" charset="0"/>
                <a:cs typeface="Times New Roman" panose="02020603050405020304" pitchFamily="18" charset="0"/>
              </a:rPr>
              <a:t>/hillside/</a:t>
            </a:r>
          </a:p>
        </p:txBody>
      </p:sp>
      <p:sp>
        <p:nvSpPr>
          <p:cNvPr id="20" name="TextBox 19"/>
          <p:cNvSpPr txBox="1"/>
          <p:nvPr/>
        </p:nvSpPr>
        <p:spPr>
          <a:xfrm>
            <a:off x="1196340" y="2442690"/>
            <a:ext cx="9982200" cy="2123658"/>
          </a:xfrm>
          <a:prstGeom prst="rect">
            <a:avLst/>
          </a:prstGeom>
          <a:noFill/>
        </p:spPr>
        <p:txBody>
          <a:bodyPr wrap="square" rtlCol="0">
            <a:spAutoFit/>
          </a:bodyPr>
          <a:lstStyle/>
          <a:p>
            <a:pPr marL="17463" indent="-17463"/>
            <a:r>
              <a:rPr lang="en-US" sz="4400" dirty="0" smtClean="0"/>
              <a:t>Christianity is a </a:t>
            </a:r>
            <a:r>
              <a:rPr lang="en-US" sz="4400" i="1" dirty="0" smtClean="0"/>
              <a:t>trust</a:t>
            </a:r>
            <a:r>
              <a:rPr lang="en-US" sz="4400" dirty="0" smtClean="0"/>
              <a:t> that God will do what He said He would do, based on good evidence that the entire story is true.</a:t>
            </a:r>
            <a:endParaRPr lang="en-US" sz="4400" dirty="0">
              <a:solidFill>
                <a:prstClr val="black"/>
              </a:solidFill>
            </a:endParaRPr>
          </a:p>
        </p:txBody>
      </p:sp>
    </p:spTree>
    <p:extLst>
      <p:ext uri="{BB962C8B-B14F-4D97-AF65-F5344CB8AC3E}">
        <p14:creationId xmlns:p14="http://schemas.microsoft.com/office/powerpoint/2010/main" val="2106151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Mechanical Design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728364" y="1507643"/>
            <a:ext cx="4737100" cy="2590733"/>
          </a:xfrm>
          <a:prstGeom prst="rect">
            <a:avLst/>
          </a:prstGeom>
        </p:spPr>
      </p:pic>
    </p:spTree>
    <p:extLst>
      <p:ext uri="{BB962C8B-B14F-4D97-AF65-F5344CB8AC3E}">
        <p14:creationId xmlns:p14="http://schemas.microsoft.com/office/powerpoint/2010/main" val="92616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3290"/>
          </a:xfrm>
          <a:prstGeom prst="rect">
            <a:avLst/>
          </a:prstGeom>
        </p:spPr>
      </p:pic>
      <p:sp>
        <p:nvSpPr>
          <p:cNvPr id="6" name="TextBox 5"/>
          <p:cNvSpPr txBox="1"/>
          <p:nvPr/>
        </p:nvSpPr>
        <p:spPr>
          <a:xfrm>
            <a:off x="3978718" y="1597868"/>
            <a:ext cx="8060882" cy="2123658"/>
          </a:xfrm>
          <a:prstGeom prst="rect">
            <a:avLst/>
          </a:prstGeom>
          <a:noFill/>
        </p:spPr>
        <p:txBody>
          <a:bodyPr wrap="square" rtlCol="0">
            <a:spAutoFit/>
          </a:bodyPr>
          <a:lstStyle/>
          <a:p>
            <a:r>
              <a:rPr lang="en-US" sz="4400" dirty="0">
                <a:solidFill>
                  <a:prstClr val="black"/>
                </a:solidFill>
                <a:latin typeface="Calibri"/>
              </a:rPr>
              <a:t>“There is no mechanical problem so difficult that it can’t be solved by brute strength and ignorance</a:t>
            </a:r>
            <a:r>
              <a:rPr lang="en-US" sz="4400" dirty="0" smtClean="0">
                <a:solidFill>
                  <a:prstClr val="black"/>
                </a:solidFill>
                <a:latin typeface="Calibri"/>
              </a:rPr>
              <a:t>.”</a:t>
            </a:r>
            <a:endParaRPr lang="en-US" sz="4400" dirty="0">
              <a:solidFill>
                <a:prstClr val="black"/>
              </a:solidFill>
              <a:latin typeface="Calibri"/>
            </a:endParaRPr>
          </a:p>
        </p:txBody>
      </p:sp>
      <p:sp>
        <p:nvSpPr>
          <p:cNvPr id="8" name="TextBox 7"/>
          <p:cNvSpPr txBox="1"/>
          <p:nvPr/>
        </p:nvSpPr>
        <p:spPr>
          <a:xfrm>
            <a:off x="355288" y="5171455"/>
            <a:ext cx="3268141" cy="461665"/>
          </a:xfrm>
          <a:prstGeom prst="rect">
            <a:avLst/>
          </a:prstGeom>
          <a:noFill/>
        </p:spPr>
        <p:txBody>
          <a:bodyPr wrap="square" rtlCol="0">
            <a:spAutoFit/>
          </a:bodyPr>
          <a:lstStyle/>
          <a:p>
            <a:pPr algn="ctr"/>
            <a:r>
              <a:rPr lang="en-US" sz="2400" dirty="0" smtClean="0"/>
              <a:t>Uncle Herb </a:t>
            </a:r>
            <a:r>
              <a:rPr lang="en-US" sz="2400" dirty="0" err="1" smtClean="0"/>
              <a:t>Praskey</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78" y="340288"/>
            <a:ext cx="3100762" cy="4638819"/>
          </a:xfrm>
          <a:prstGeom prst="rect">
            <a:avLst/>
          </a:prstGeom>
          <a:ln w="34925">
            <a:solidFill>
              <a:schemeClr val="tx1"/>
            </a:solidFill>
          </a:ln>
          <a:effectLst>
            <a:outerShdw blurRad="254000" dist="190500" dir="1200000" algn="ctr" rotWithShape="0">
              <a:srgbClr val="000000">
                <a:alpha val="43137"/>
              </a:srgbClr>
            </a:outerShdw>
          </a:effectLst>
        </p:spPr>
      </p:pic>
    </p:spTree>
    <p:extLst>
      <p:ext uri="{BB962C8B-B14F-4D97-AF65-F5344CB8AC3E}">
        <p14:creationId xmlns:p14="http://schemas.microsoft.com/office/powerpoint/2010/main" val="673282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104900" y="148079"/>
            <a:ext cx="9982200" cy="6561841"/>
          </a:xfrm>
          <a:prstGeom prst="rect">
            <a:avLst/>
          </a:prstGeom>
        </p:spPr>
      </p:pic>
    </p:spTree>
    <p:extLst>
      <p:ext uri="{BB962C8B-B14F-4D97-AF65-F5344CB8AC3E}">
        <p14:creationId xmlns:p14="http://schemas.microsoft.com/office/powerpoint/2010/main" val="550814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2815" y="152400"/>
            <a:ext cx="8726370" cy="6553200"/>
          </a:xfrm>
          <a:prstGeom prst="rect">
            <a:avLst/>
          </a:prstGeom>
        </p:spPr>
      </p:pic>
    </p:spTree>
    <p:extLst>
      <p:ext uri="{BB962C8B-B14F-4D97-AF65-F5344CB8AC3E}">
        <p14:creationId xmlns:p14="http://schemas.microsoft.com/office/powerpoint/2010/main" val="13050676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
            <a:ext cx="11734800" cy="6587586"/>
          </a:xfrm>
          <a:prstGeom prst="rect">
            <a:avLst/>
          </a:prstGeom>
        </p:spPr>
      </p:pic>
    </p:spTree>
    <p:extLst>
      <p:ext uri="{BB962C8B-B14F-4D97-AF65-F5344CB8AC3E}">
        <p14:creationId xmlns:p14="http://schemas.microsoft.com/office/powerpoint/2010/main" val="2002598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620" y="228600"/>
            <a:ext cx="8730761"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28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325858"/>
            <a:ext cx="9296401" cy="6206285"/>
          </a:xfrm>
          <a:prstGeom prst="rect">
            <a:avLst/>
          </a:prstGeom>
        </p:spPr>
      </p:pic>
    </p:spTree>
    <p:extLst>
      <p:ext uri="{BB962C8B-B14F-4D97-AF65-F5344CB8AC3E}">
        <p14:creationId xmlns:p14="http://schemas.microsoft.com/office/powerpoint/2010/main" val="1468736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7" name="TextBox 6"/>
          <p:cNvSpPr txBox="1"/>
          <p:nvPr/>
        </p:nvSpPr>
        <p:spPr>
          <a:xfrm>
            <a:off x="686714" y="444740"/>
            <a:ext cx="10820400" cy="769441"/>
          </a:xfrm>
          <a:prstGeom prst="rect">
            <a:avLst/>
          </a:prstGeom>
          <a:noFill/>
        </p:spPr>
        <p:txBody>
          <a:bodyPr wrap="square" rtlCol="0">
            <a:spAutoFit/>
          </a:bodyPr>
          <a:lstStyle/>
          <a:p>
            <a:pPr algn="ctr"/>
            <a:r>
              <a:rPr lang="en-US" sz="4400" dirty="0">
                <a:solidFill>
                  <a:prstClr val="black"/>
                </a:solidFill>
              </a:rPr>
              <a:t>What about DNA?</a:t>
            </a:r>
          </a:p>
        </p:txBody>
      </p:sp>
      <p:pic>
        <p:nvPicPr>
          <p:cNvPr id="13" name="Picture 12"/>
          <p:cNvPicPr>
            <a:picLocks noChangeAspect="1"/>
          </p:cNvPicPr>
          <p:nvPr/>
        </p:nvPicPr>
        <p:blipFill>
          <a:blip r:embed="rId3"/>
          <a:stretch>
            <a:fillRect/>
          </a:stretch>
        </p:blipFill>
        <p:spPr>
          <a:xfrm>
            <a:off x="1066801" y="1214181"/>
            <a:ext cx="3581400" cy="5046257"/>
          </a:xfrm>
          <a:prstGeom prst="rect">
            <a:avLst/>
          </a:prstGeom>
        </p:spPr>
      </p:pic>
      <p:sp>
        <p:nvSpPr>
          <p:cNvPr id="14" name="TextBox 13"/>
          <p:cNvSpPr txBox="1"/>
          <p:nvPr/>
        </p:nvSpPr>
        <p:spPr>
          <a:xfrm>
            <a:off x="5001312" y="1807267"/>
            <a:ext cx="6630313" cy="1323439"/>
          </a:xfrm>
          <a:prstGeom prst="rect">
            <a:avLst/>
          </a:prstGeom>
          <a:noFill/>
        </p:spPr>
        <p:txBody>
          <a:bodyPr wrap="square" rtlCol="0">
            <a:spAutoFit/>
          </a:bodyPr>
          <a:lstStyle/>
          <a:p>
            <a:pPr algn="ctr"/>
            <a:r>
              <a:rPr lang="en-US" sz="4000" dirty="0">
                <a:solidFill>
                  <a:prstClr val="black"/>
                </a:solidFill>
              </a:rPr>
              <a:t>Human Genome:</a:t>
            </a:r>
          </a:p>
          <a:p>
            <a:pPr algn="ctr"/>
            <a:r>
              <a:rPr lang="en-US" sz="4000" dirty="0" smtClean="0">
                <a:solidFill>
                  <a:prstClr val="black"/>
                </a:solidFill>
              </a:rPr>
              <a:t>3.2 </a:t>
            </a:r>
            <a:r>
              <a:rPr lang="en-US" sz="4000" i="1" dirty="0">
                <a:solidFill>
                  <a:prstClr val="black"/>
                </a:solidFill>
              </a:rPr>
              <a:t>billion</a:t>
            </a:r>
            <a:r>
              <a:rPr lang="en-US" sz="4000" dirty="0">
                <a:solidFill>
                  <a:prstClr val="black"/>
                </a:solidFill>
              </a:rPr>
              <a:t> </a:t>
            </a:r>
            <a:r>
              <a:rPr lang="en-US" sz="4000" dirty="0" smtClean="0">
                <a:solidFill>
                  <a:prstClr val="black"/>
                </a:solidFill>
              </a:rPr>
              <a:t>base pairs of letters </a:t>
            </a:r>
            <a:endParaRPr lang="en-US" sz="4000" dirty="0">
              <a:solidFill>
                <a:prstClr val="black"/>
              </a:solidFill>
            </a:endParaRPr>
          </a:p>
        </p:txBody>
      </p:sp>
    </p:spTree>
    <p:extLst>
      <p:ext uri="{BB962C8B-B14F-4D97-AF65-F5344CB8AC3E}">
        <p14:creationId xmlns:p14="http://schemas.microsoft.com/office/powerpoint/2010/main" val="17359551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10" name="TextBox 9"/>
          <p:cNvSpPr txBox="1"/>
          <p:nvPr/>
        </p:nvSpPr>
        <p:spPr>
          <a:xfrm>
            <a:off x="4474968" y="914400"/>
            <a:ext cx="6741714" cy="2308324"/>
          </a:xfrm>
          <a:prstGeom prst="rect">
            <a:avLst/>
          </a:prstGeom>
          <a:noFill/>
        </p:spPr>
        <p:txBody>
          <a:bodyPr wrap="square" rtlCol="0">
            <a:spAutoFit/>
          </a:bodyPr>
          <a:lstStyle/>
          <a:p>
            <a:r>
              <a:rPr lang="en-US" sz="3600" dirty="0" smtClean="0"/>
              <a:t>“Some </a:t>
            </a:r>
            <a:r>
              <a:rPr lang="en-US" sz="3600" dirty="0"/>
              <a:t>species of the unjustly</a:t>
            </a:r>
          </a:p>
          <a:p>
            <a:r>
              <a:rPr lang="en-US" sz="3600" dirty="0"/>
              <a:t>called 'primitive' amoebas have as much information in their DNA as</a:t>
            </a:r>
          </a:p>
          <a:p>
            <a:r>
              <a:rPr lang="en-US" sz="3600" dirty="0"/>
              <a:t>1,000 Encyclopedia </a:t>
            </a:r>
            <a:r>
              <a:rPr lang="en-US" sz="3600" dirty="0" err="1"/>
              <a:t>Britannicas</a:t>
            </a:r>
            <a:r>
              <a:rPr lang="en-US" sz="3600" dirty="0" smtClean="0"/>
              <a:t>.”</a:t>
            </a:r>
            <a:endParaRPr lang="en-US" sz="3600" dirty="0"/>
          </a:p>
        </p:txBody>
      </p:sp>
      <p:sp>
        <p:nvSpPr>
          <p:cNvPr id="11" name="TextBox 10"/>
          <p:cNvSpPr txBox="1"/>
          <p:nvPr/>
        </p:nvSpPr>
        <p:spPr>
          <a:xfrm>
            <a:off x="0" y="4102763"/>
            <a:ext cx="4377996" cy="1569660"/>
          </a:xfrm>
          <a:prstGeom prst="rect">
            <a:avLst/>
          </a:prstGeom>
          <a:noFill/>
        </p:spPr>
        <p:txBody>
          <a:bodyPr wrap="square" rtlCol="0">
            <a:spAutoFit/>
          </a:bodyPr>
          <a:lstStyle/>
          <a:p>
            <a:pPr algn="ctr"/>
            <a:r>
              <a:rPr lang="en-US" sz="2400" dirty="0">
                <a:solidFill>
                  <a:prstClr val="black"/>
                </a:solidFill>
              </a:rPr>
              <a:t>Richard Dawkins</a:t>
            </a:r>
          </a:p>
          <a:p>
            <a:pPr algn="ctr"/>
            <a:r>
              <a:rPr lang="en-US" sz="2400" dirty="0">
                <a:solidFill>
                  <a:prstClr val="black"/>
                </a:solidFill>
              </a:rPr>
              <a:t>Atheist  biologist</a:t>
            </a:r>
          </a:p>
          <a:p>
            <a:pPr algn="ctr"/>
            <a:r>
              <a:rPr lang="en-US" sz="2400" i="1" dirty="0">
                <a:solidFill>
                  <a:prstClr val="black"/>
                </a:solidFill>
              </a:rPr>
              <a:t>The Blind </a:t>
            </a:r>
            <a:r>
              <a:rPr lang="en-US" sz="2400" i="1" dirty="0" smtClean="0">
                <a:solidFill>
                  <a:prstClr val="black"/>
                </a:solidFill>
              </a:rPr>
              <a:t>Watchmaker,</a:t>
            </a:r>
            <a:endParaRPr lang="en-US" sz="2400" dirty="0">
              <a:solidFill>
                <a:prstClr val="black"/>
              </a:solidFill>
            </a:endParaRPr>
          </a:p>
          <a:p>
            <a:pPr algn="ctr"/>
            <a:r>
              <a:rPr lang="en-US" sz="2400" dirty="0" smtClean="0">
                <a:solidFill>
                  <a:prstClr val="black"/>
                </a:solidFill>
              </a:rPr>
              <a:t>Pg</a:t>
            </a:r>
            <a:r>
              <a:rPr lang="en-US" sz="2400" dirty="0">
                <a:solidFill>
                  <a:prstClr val="black"/>
                </a:solidFill>
              </a:rPr>
              <a:t>. 116</a:t>
            </a:r>
            <a:endParaRPr lang="en-US" sz="2400" i="1" dirty="0">
              <a:solidFill>
                <a:prstClr val="black"/>
              </a:solidFill>
            </a:endParaRPr>
          </a:p>
        </p:txBody>
      </p:sp>
      <p:pic>
        <p:nvPicPr>
          <p:cNvPr id="8" name="Picture 7"/>
          <p:cNvPicPr>
            <a:picLocks noChangeAspect="1"/>
          </p:cNvPicPr>
          <p:nvPr/>
        </p:nvPicPr>
        <p:blipFill>
          <a:blip r:embed="rId3"/>
          <a:stretch>
            <a:fillRect/>
          </a:stretch>
        </p:blipFill>
        <p:spPr>
          <a:xfrm>
            <a:off x="631417" y="533400"/>
            <a:ext cx="2850513" cy="3429000"/>
          </a:xfrm>
          <a:prstGeom prst="rect">
            <a:avLst/>
          </a:prstGeom>
          <a:effectLst>
            <a:outerShdw blurRad="254000" dist="190500" dir="1200000" algn="ctr" rotWithShape="0">
              <a:srgbClr val="000000">
                <a:alpha val="37000"/>
              </a:srgbClr>
            </a:outerShdw>
          </a:effectLst>
        </p:spPr>
      </p:pic>
      <p:sp>
        <p:nvSpPr>
          <p:cNvPr id="9" name="TextBox 8"/>
          <p:cNvSpPr txBox="1"/>
          <p:nvPr/>
        </p:nvSpPr>
        <p:spPr>
          <a:xfrm>
            <a:off x="4876800" y="3687264"/>
            <a:ext cx="5126233" cy="1200329"/>
          </a:xfrm>
          <a:prstGeom prst="rect">
            <a:avLst/>
          </a:prstGeom>
          <a:noFill/>
        </p:spPr>
        <p:txBody>
          <a:bodyPr wrap="square" rtlCol="0">
            <a:spAutoFit/>
          </a:bodyPr>
          <a:lstStyle/>
          <a:p>
            <a:pPr algn="ctr"/>
            <a:r>
              <a:rPr lang="en-US" sz="3600" i="1" dirty="0">
                <a:solidFill>
                  <a:prstClr val="black"/>
                </a:solidFill>
              </a:rPr>
              <a:t>Where does all the information come from?</a:t>
            </a:r>
          </a:p>
        </p:txBody>
      </p:sp>
    </p:spTree>
    <p:extLst>
      <p:ext uri="{BB962C8B-B14F-4D97-AF65-F5344CB8AC3E}">
        <p14:creationId xmlns:p14="http://schemas.microsoft.com/office/powerpoint/2010/main" val="211421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10" name="TextBox 9"/>
          <p:cNvSpPr txBox="1"/>
          <p:nvPr/>
        </p:nvSpPr>
        <p:spPr>
          <a:xfrm>
            <a:off x="4537009" y="1191348"/>
            <a:ext cx="6571257" cy="1077218"/>
          </a:xfrm>
          <a:prstGeom prst="rect">
            <a:avLst/>
          </a:prstGeom>
          <a:noFill/>
        </p:spPr>
        <p:txBody>
          <a:bodyPr wrap="square" rtlCol="0">
            <a:spAutoFit/>
          </a:bodyPr>
          <a:lstStyle/>
          <a:p>
            <a:r>
              <a:rPr lang="en-US" sz="3200" dirty="0" smtClean="0"/>
              <a:t>“There </a:t>
            </a:r>
            <a:r>
              <a:rPr lang="en-US" sz="3200" dirty="0"/>
              <a:t>is no known law of physics able to create information from nothing.”</a:t>
            </a:r>
          </a:p>
        </p:txBody>
      </p:sp>
      <p:sp>
        <p:nvSpPr>
          <p:cNvPr id="11" name="TextBox 10"/>
          <p:cNvSpPr txBox="1"/>
          <p:nvPr/>
        </p:nvSpPr>
        <p:spPr>
          <a:xfrm>
            <a:off x="427397" y="3746588"/>
            <a:ext cx="3429000" cy="830997"/>
          </a:xfrm>
          <a:prstGeom prst="rect">
            <a:avLst/>
          </a:prstGeom>
          <a:noFill/>
        </p:spPr>
        <p:txBody>
          <a:bodyPr wrap="square" rtlCol="0">
            <a:spAutoFit/>
          </a:bodyPr>
          <a:lstStyle/>
          <a:p>
            <a:pPr algn="ctr"/>
            <a:r>
              <a:rPr lang="en-US" sz="2400" dirty="0">
                <a:solidFill>
                  <a:prstClr val="black"/>
                </a:solidFill>
              </a:rPr>
              <a:t>Dr. Paul Davies</a:t>
            </a:r>
          </a:p>
          <a:p>
            <a:pPr algn="ctr"/>
            <a:r>
              <a:rPr lang="en-US" sz="2400" dirty="0">
                <a:solidFill>
                  <a:prstClr val="black"/>
                </a:solidFill>
              </a:rPr>
              <a:t>Agnostic physicist</a:t>
            </a:r>
          </a:p>
        </p:txBody>
      </p:sp>
      <p:sp>
        <p:nvSpPr>
          <p:cNvPr id="12" name="TextBox 11"/>
          <p:cNvSpPr txBox="1"/>
          <p:nvPr/>
        </p:nvSpPr>
        <p:spPr>
          <a:xfrm>
            <a:off x="4537009" y="2592426"/>
            <a:ext cx="6741714" cy="1569660"/>
          </a:xfrm>
          <a:prstGeom prst="rect">
            <a:avLst/>
          </a:prstGeom>
          <a:noFill/>
        </p:spPr>
        <p:txBody>
          <a:bodyPr wrap="square" rtlCol="0">
            <a:spAutoFit/>
          </a:bodyPr>
          <a:lstStyle/>
          <a:p>
            <a:r>
              <a:rPr lang="en-US" sz="3200" dirty="0" smtClean="0"/>
              <a:t>“</a:t>
            </a:r>
            <a:r>
              <a:rPr lang="en-US" sz="3200" dirty="0"/>
              <a:t>How did stupid atoms spontaneously write their own software?  Nobody knows.”</a:t>
            </a:r>
          </a:p>
        </p:txBody>
      </p:sp>
      <p:pic>
        <p:nvPicPr>
          <p:cNvPr id="13" name="Picture 12"/>
          <p:cNvPicPr>
            <a:picLocks noChangeAspect="1"/>
          </p:cNvPicPr>
          <p:nvPr/>
        </p:nvPicPr>
        <p:blipFill>
          <a:blip r:embed="rId3"/>
          <a:stretch>
            <a:fillRect/>
          </a:stretch>
        </p:blipFill>
        <p:spPr>
          <a:xfrm>
            <a:off x="435864" y="304800"/>
            <a:ext cx="3429000" cy="3383034"/>
          </a:xfrm>
          <a:prstGeom prst="rect">
            <a:avLst/>
          </a:prstGeom>
          <a:effectLst>
            <a:outerShdw blurRad="254000" dist="190500" dir="1200000" algn="ctr" rotWithShape="0">
              <a:srgbClr val="000000">
                <a:alpha val="37000"/>
              </a:srgbClr>
            </a:outerShdw>
          </a:effectLst>
        </p:spPr>
      </p:pic>
    </p:spTree>
    <p:extLst>
      <p:ext uri="{BB962C8B-B14F-4D97-AF65-F5344CB8AC3E}">
        <p14:creationId xmlns:p14="http://schemas.microsoft.com/office/powerpoint/2010/main" val="69173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grpSp>
        <p:nvGrpSpPr>
          <p:cNvPr id="6" name="Group 5"/>
          <p:cNvGrpSpPr/>
          <p:nvPr/>
        </p:nvGrpSpPr>
        <p:grpSpPr>
          <a:xfrm>
            <a:off x="1984248" y="2386166"/>
            <a:ext cx="9525000" cy="3302756"/>
            <a:chOff x="1066800" y="1968495"/>
            <a:chExt cx="10210800" cy="3302756"/>
          </a:xfrm>
        </p:grpSpPr>
        <p:sp>
          <p:nvSpPr>
            <p:cNvPr id="9" name="TextBox 8"/>
            <p:cNvSpPr txBox="1"/>
            <p:nvPr/>
          </p:nvSpPr>
          <p:spPr>
            <a:xfrm>
              <a:off x="1066800" y="1968495"/>
              <a:ext cx="10158984" cy="553998"/>
            </a:xfrm>
            <a:prstGeom prst="rect">
              <a:avLst/>
            </a:prstGeom>
            <a:noFill/>
          </p:spPr>
          <p:txBody>
            <a:bodyPr wrap="square" rtlCol="0">
              <a:spAutoFit/>
            </a:bodyPr>
            <a:lstStyle/>
            <a:p>
              <a:r>
                <a:rPr lang="en-US" sz="3000" dirty="0" smtClean="0"/>
                <a:t>7/07/24    </a:t>
              </a:r>
              <a:r>
                <a:rPr lang="en-US" sz="3000" dirty="0" smtClean="0"/>
                <a:t>The Nature of Truth:  What is Truth?</a:t>
              </a:r>
              <a:endParaRPr lang="en-US" sz="3000" dirty="0"/>
            </a:p>
          </p:txBody>
        </p:sp>
        <p:sp>
          <p:nvSpPr>
            <p:cNvPr id="10" name="TextBox 9"/>
            <p:cNvSpPr txBox="1"/>
            <p:nvPr/>
          </p:nvSpPr>
          <p:spPr>
            <a:xfrm>
              <a:off x="1066800" y="2518247"/>
              <a:ext cx="10158984" cy="553998"/>
            </a:xfrm>
            <a:prstGeom prst="rect">
              <a:avLst/>
            </a:prstGeom>
            <a:noFill/>
          </p:spPr>
          <p:txBody>
            <a:bodyPr wrap="square" rtlCol="0">
              <a:spAutoFit/>
            </a:bodyPr>
            <a:lstStyle/>
            <a:p>
              <a:r>
                <a:rPr lang="en-US" sz="3000" dirty="0" smtClean="0"/>
                <a:t>7/14/24    </a:t>
              </a:r>
              <a:r>
                <a:rPr lang="en-US" sz="3000" dirty="0" smtClean="0"/>
                <a:t>The Evidence for the Existence of God</a:t>
              </a:r>
              <a:endParaRPr lang="en-US" sz="3000" i="1" dirty="0"/>
            </a:p>
          </p:txBody>
        </p:sp>
        <p:sp>
          <p:nvSpPr>
            <p:cNvPr id="11" name="TextBox 10"/>
            <p:cNvSpPr txBox="1"/>
            <p:nvPr/>
          </p:nvSpPr>
          <p:spPr>
            <a:xfrm>
              <a:off x="1066800" y="3067999"/>
              <a:ext cx="10210800" cy="553998"/>
            </a:xfrm>
            <a:prstGeom prst="rect">
              <a:avLst/>
            </a:prstGeom>
            <a:noFill/>
          </p:spPr>
          <p:txBody>
            <a:bodyPr wrap="square" rtlCol="0">
              <a:spAutoFit/>
            </a:bodyPr>
            <a:lstStyle/>
            <a:p>
              <a:r>
                <a:rPr lang="en-US" sz="3000" dirty="0" smtClean="0"/>
                <a:t>7/21/24    </a:t>
              </a:r>
              <a:r>
                <a:rPr lang="en-US" sz="3000" dirty="0" smtClean="0"/>
                <a:t>The Historical Reliability of the New Testament</a:t>
              </a:r>
              <a:endParaRPr lang="en-US" sz="3000" i="1" dirty="0"/>
            </a:p>
          </p:txBody>
        </p:sp>
        <p:sp>
          <p:nvSpPr>
            <p:cNvPr id="12" name="TextBox 11"/>
            <p:cNvSpPr txBox="1"/>
            <p:nvPr/>
          </p:nvSpPr>
          <p:spPr>
            <a:xfrm>
              <a:off x="1066800" y="3617751"/>
              <a:ext cx="10158984" cy="553998"/>
            </a:xfrm>
            <a:prstGeom prst="rect">
              <a:avLst/>
            </a:prstGeom>
            <a:noFill/>
          </p:spPr>
          <p:txBody>
            <a:bodyPr wrap="square" rtlCol="0">
              <a:spAutoFit/>
            </a:bodyPr>
            <a:lstStyle/>
            <a:p>
              <a:r>
                <a:rPr lang="en-US" sz="3000" dirty="0" smtClean="0"/>
                <a:t>7/28/24    </a:t>
              </a:r>
              <a:r>
                <a:rPr lang="en-US" sz="3000" dirty="0" smtClean="0"/>
                <a:t>The Evidence for the Resurrection</a:t>
              </a:r>
              <a:endParaRPr lang="en-US" sz="3000" i="1" dirty="0"/>
            </a:p>
          </p:txBody>
        </p:sp>
        <p:sp>
          <p:nvSpPr>
            <p:cNvPr id="13" name="TextBox 12"/>
            <p:cNvSpPr txBox="1"/>
            <p:nvPr/>
          </p:nvSpPr>
          <p:spPr>
            <a:xfrm>
              <a:off x="1066800" y="4167503"/>
              <a:ext cx="10158984" cy="553998"/>
            </a:xfrm>
            <a:prstGeom prst="rect">
              <a:avLst/>
            </a:prstGeom>
            <a:noFill/>
          </p:spPr>
          <p:txBody>
            <a:bodyPr wrap="square" rtlCol="0">
              <a:spAutoFit/>
            </a:bodyPr>
            <a:lstStyle/>
            <a:p>
              <a:r>
                <a:rPr lang="en-US" sz="3000" dirty="0" smtClean="0"/>
                <a:t>8</a:t>
              </a:r>
              <a:r>
                <a:rPr lang="en-US" sz="3000" dirty="0" smtClean="0"/>
                <a:t>/04/24    </a:t>
              </a:r>
              <a:r>
                <a:rPr lang="en-US" sz="3000" dirty="0" smtClean="0"/>
                <a:t>How Do We Know the Bible is God’s Word?</a:t>
              </a:r>
              <a:endParaRPr lang="en-US" sz="3000" i="1" dirty="0"/>
            </a:p>
          </p:txBody>
        </p:sp>
        <p:sp>
          <p:nvSpPr>
            <p:cNvPr id="14" name="TextBox 13"/>
            <p:cNvSpPr txBox="1"/>
            <p:nvPr/>
          </p:nvSpPr>
          <p:spPr>
            <a:xfrm>
              <a:off x="1066800" y="4717253"/>
              <a:ext cx="10158984" cy="553998"/>
            </a:xfrm>
            <a:prstGeom prst="rect">
              <a:avLst/>
            </a:prstGeom>
            <a:noFill/>
          </p:spPr>
          <p:txBody>
            <a:bodyPr wrap="square" rtlCol="0">
              <a:spAutoFit/>
            </a:bodyPr>
            <a:lstStyle/>
            <a:p>
              <a:r>
                <a:rPr lang="en-US" sz="3000" dirty="0" smtClean="0"/>
                <a:t>8/11/24    </a:t>
              </a:r>
              <a:r>
                <a:rPr lang="en-US" sz="3000" dirty="0" smtClean="0"/>
                <a:t>Why God Allows Evil</a:t>
              </a:r>
              <a:endParaRPr lang="en-US" sz="3000" i="1" dirty="0"/>
            </a:p>
          </p:txBody>
        </p:sp>
      </p:grpSp>
      <p:cxnSp>
        <p:nvCxnSpPr>
          <p:cNvPr id="4" name="Straight Connector 3"/>
          <p:cNvCxnSpPr/>
          <p:nvPr/>
        </p:nvCxnSpPr>
        <p:spPr>
          <a:xfrm>
            <a:off x="853440" y="1600775"/>
            <a:ext cx="1066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631620" y="115707"/>
            <a:ext cx="6989720" cy="1769715"/>
            <a:chOff x="3352800" y="149776"/>
            <a:chExt cx="6989720" cy="1769715"/>
          </a:xfrm>
        </p:grpSpPr>
        <p:sp>
          <p:nvSpPr>
            <p:cNvPr id="17" name="TextBox 16"/>
            <p:cNvSpPr txBox="1"/>
            <p:nvPr/>
          </p:nvSpPr>
          <p:spPr>
            <a:xfrm>
              <a:off x="6019800" y="914400"/>
              <a:ext cx="4322720" cy="630942"/>
            </a:xfrm>
            <a:prstGeom prst="rect">
              <a:avLst/>
            </a:prstGeom>
            <a:noFill/>
          </p:spPr>
          <p:txBody>
            <a:bodyPr wrap="square" lIns="0" tIns="0" rIns="0" bIns="0" rtlCol="0" anchor="ctr">
              <a:spAutoFit/>
            </a:bodyPr>
            <a:lstStyle/>
            <a:p>
              <a:r>
                <a:rPr lang="en-US" sz="3300" b="1" dirty="0">
                  <a:latin typeface="Palatino"/>
                  <a:cs typeface="Palatino"/>
                </a:rPr>
                <a:t>On</a:t>
              </a:r>
              <a:r>
                <a:rPr lang="en-US" sz="4000" b="1" dirty="0">
                  <a:latin typeface="Palatino"/>
                  <a:cs typeface="Palatino"/>
                </a:rPr>
                <a:t> </a:t>
              </a:r>
              <a:r>
                <a:rPr lang="en-US" sz="4100" b="1" i="1" dirty="0">
                  <a:latin typeface="Palatino"/>
                  <a:cs typeface="Palatino"/>
                </a:rPr>
                <a:t>Solid Ground</a:t>
              </a:r>
              <a:endParaRPr lang="en-US" sz="4100" i="1" dirty="0">
                <a:latin typeface="Snell Roundhand"/>
                <a:cs typeface="Snell Roundhand"/>
              </a:endParaRPr>
            </a:p>
          </p:txBody>
        </p:sp>
        <p:sp>
          <p:nvSpPr>
            <p:cNvPr id="18" name="TextBox 17"/>
            <p:cNvSpPr txBox="1"/>
            <p:nvPr/>
          </p:nvSpPr>
          <p:spPr>
            <a:xfrm>
              <a:off x="3352800" y="149776"/>
              <a:ext cx="3276600" cy="1769715"/>
            </a:xfrm>
            <a:prstGeom prst="rect">
              <a:avLst/>
            </a:prstGeom>
            <a:noFill/>
          </p:spPr>
          <p:txBody>
            <a:bodyPr wrap="square" lIns="0" tIns="0" rIns="0" bIns="0" rtlCol="0" anchor="ctr">
              <a:spAutoFit/>
            </a:bodyPr>
            <a:lstStyle/>
            <a:p>
              <a:r>
                <a:rPr lang="en-US" sz="11500" dirty="0">
                  <a:latin typeface="Edwardian Script ITC"/>
                  <a:cs typeface="Edwardian Script ITC"/>
                </a:rPr>
                <a:t>Faith</a:t>
              </a:r>
              <a:endParaRPr lang="en-US" sz="16600" dirty="0">
                <a:latin typeface="Edwardian Script ITC"/>
                <a:cs typeface="Edwardian Script ITC"/>
              </a:endParaRPr>
            </a:p>
          </p:txBody>
        </p:sp>
      </p:grpSp>
      <p:sp>
        <p:nvSpPr>
          <p:cNvPr id="16" name="TextBox 15"/>
          <p:cNvSpPr txBox="1"/>
          <p:nvPr/>
        </p:nvSpPr>
        <p:spPr>
          <a:xfrm>
            <a:off x="3682852" y="1675682"/>
            <a:ext cx="4887256"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https://</a:t>
            </a:r>
            <a:r>
              <a:rPr lang="en-US" sz="3200" dirty="0" err="1">
                <a:latin typeface="Times New Roman" panose="02020603050405020304" pitchFamily="18" charset="0"/>
                <a:cs typeface="Times New Roman" panose="02020603050405020304" pitchFamily="18" charset="0"/>
              </a:rPr>
              <a:t>gregenos.org</a:t>
            </a:r>
            <a:r>
              <a:rPr lang="en-US" sz="3200" dirty="0">
                <a:latin typeface="Times New Roman" panose="02020603050405020304" pitchFamily="18" charset="0"/>
                <a:cs typeface="Times New Roman" panose="02020603050405020304" pitchFamily="18" charset="0"/>
              </a:rPr>
              <a:t>/hillside/</a:t>
            </a:r>
          </a:p>
        </p:txBody>
      </p:sp>
    </p:spTree>
    <p:extLst>
      <p:ext uri="{BB962C8B-B14F-4D97-AF65-F5344CB8AC3E}">
        <p14:creationId xmlns:p14="http://schemas.microsoft.com/office/powerpoint/2010/main" val="10089570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7" name="TextBox 6"/>
          <p:cNvSpPr txBox="1"/>
          <p:nvPr/>
        </p:nvSpPr>
        <p:spPr>
          <a:xfrm>
            <a:off x="686714" y="444740"/>
            <a:ext cx="10820400" cy="769441"/>
          </a:xfrm>
          <a:prstGeom prst="rect">
            <a:avLst/>
          </a:prstGeom>
          <a:noFill/>
        </p:spPr>
        <p:txBody>
          <a:bodyPr wrap="square" rtlCol="0">
            <a:spAutoFit/>
          </a:bodyPr>
          <a:lstStyle/>
          <a:p>
            <a:pPr algn="ctr"/>
            <a:r>
              <a:rPr lang="en-US" sz="4400" dirty="0">
                <a:solidFill>
                  <a:prstClr val="black"/>
                </a:solidFill>
              </a:rPr>
              <a:t>The simplest possible first cell</a:t>
            </a:r>
          </a:p>
        </p:txBody>
      </p:sp>
      <p:sp>
        <p:nvSpPr>
          <p:cNvPr id="8" name="TextBox 7"/>
          <p:cNvSpPr txBox="1"/>
          <p:nvPr/>
        </p:nvSpPr>
        <p:spPr>
          <a:xfrm>
            <a:off x="1754642" y="2761206"/>
            <a:ext cx="3285631" cy="523220"/>
          </a:xfrm>
          <a:prstGeom prst="rect">
            <a:avLst/>
          </a:prstGeom>
          <a:noFill/>
        </p:spPr>
        <p:txBody>
          <a:bodyPr wrap="square" rtlCol="0">
            <a:spAutoFit/>
          </a:bodyPr>
          <a:lstStyle/>
          <a:p>
            <a:pPr algn="ctr"/>
            <a:r>
              <a:rPr lang="en-US" sz="2800" dirty="0"/>
              <a:t>580,000 DNA Letters</a:t>
            </a:r>
          </a:p>
        </p:txBody>
      </p:sp>
      <p:sp>
        <p:nvSpPr>
          <p:cNvPr id="9" name="TextBox 8"/>
          <p:cNvSpPr txBox="1"/>
          <p:nvPr/>
        </p:nvSpPr>
        <p:spPr>
          <a:xfrm>
            <a:off x="2317350" y="5833905"/>
            <a:ext cx="2384307" cy="523220"/>
          </a:xfrm>
          <a:prstGeom prst="rect">
            <a:avLst/>
          </a:prstGeom>
          <a:noFill/>
        </p:spPr>
        <p:txBody>
          <a:bodyPr wrap="square" rtlCol="0">
            <a:spAutoFit/>
          </a:bodyPr>
          <a:lstStyle/>
          <a:p>
            <a:pPr algn="ctr"/>
            <a:r>
              <a:rPr lang="en-US" sz="2800" dirty="0"/>
              <a:t>300 Enzymes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040" y="3486541"/>
            <a:ext cx="2497256" cy="2382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017" y="1469200"/>
            <a:ext cx="2577279" cy="12912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TextBox 11"/>
          <p:cNvSpPr txBox="1"/>
          <p:nvPr/>
        </p:nvSpPr>
        <p:spPr>
          <a:xfrm>
            <a:off x="6778136" y="5038647"/>
            <a:ext cx="3168238" cy="523220"/>
          </a:xfrm>
          <a:prstGeom prst="rect">
            <a:avLst/>
          </a:prstGeom>
          <a:noFill/>
        </p:spPr>
        <p:txBody>
          <a:bodyPr wrap="square" rtlCol="0">
            <a:spAutoFit/>
          </a:bodyPr>
          <a:lstStyle/>
          <a:p>
            <a:pPr algn="ctr"/>
            <a:r>
              <a:rPr lang="en-US" sz="2800" dirty="0"/>
              <a:t>ATP Synthase Motor</a:t>
            </a:r>
          </a:p>
        </p:txBody>
      </p:sp>
      <p:grpSp>
        <p:nvGrpSpPr>
          <p:cNvPr id="15" name="Group 14"/>
          <p:cNvGrpSpPr/>
          <p:nvPr/>
        </p:nvGrpSpPr>
        <p:grpSpPr>
          <a:xfrm>
            <a:off x="5273482" y="2437469"/>
            <a:ext cx="1687707" cy="2431235"/>
            <a:chOff x="2886819" y="2264960"/>
            <a:chExt cx="2286000" cy="3322134"/>
          </a:xfrm>
        </p:grpSpPr>
        <p:sp>
          <p:nvSpPr>
            <p:cNvPr id="16" name="Oval 15"/>
            <p:cNvSpPr/>
            <p:nvPr/>
          </p:nvSpPr>
          <p:spPr>
            <a:xfrm>
              <a:off x="2886819" y="2264960"/>
              <a:ext cx="2286000" cy="22199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116810" y="2644533"/>
              <a:ext cx="1802574" cy="2942561"/>
            </a:xfrm>
            <a:prstGeom prst="rect">
              <a:avLst/>
            </a:prstGeom>
            <a:noFill/>
          </p:spPr>
          <p:txBody>
            <a:bodyPr wrap="square" rtlCol="0">
              <a:spAutoFit/>
            </a:bodyPr>
            <a:lstStyle/>
            <a:p>
              <a:pPr algn="ctr"/>
              <a:r>
                <a:rPr lang="en-US" sz="2800" dirty="0"/>
                <a:t>Vicious Circle!</a:t>
              </a:r>
            </a:p>
          </p:txBody>
        </p:sp>
      </p:gr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1063" y="3153429"/>
            <a:ext cx="2481013" cy="18173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9" name="TextBox 18"/>
          <p:cNvSpPr txBox="1"/>
          <p:nvPr/>
        </p:nvSpPr>
        <p:spPr>
          <a:xfrm>
            <a:off x="6782484" y="1779572"/>
            <a:ext cx="2667654" cy="954107"/>
          </a:xfrm>
          <a:prstGeom prst="rect">
            <a:avLst/>
          </a:prstGeom>
          <a:noFill/>
        </p:spPr>
        <p:txBody>
          <a:bodyPr wrap="square" rtlCol="0">
            <a:spAutoFit/>
          </a:bodyPr>
          <a:lstStyle/>
          <a:p>
            <a:pPr algn="ctr"/>
            <a:r>
              <a:rPr lang="en-US" sz="2800" dirty="0"/>
              <a:t>Chicken and Egg Problem?</a:t>
            </a:r>
          </a:p>
        </p:txBody>
      </p:sp>
    </p:spTree>
    <p:extLst>
      <p:ext uri="{BB962C8B-B14F-4D97-AF65-F5344CB8AC3E}">
        <p14:creationId xmlns:p14="http://schemas.microsoft.com/office/powerpoint/2010/main" val="107093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pic>
        <p:nvPicPr>
          <p:cNvPr id="2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836" y="1525336"/>
            <a:ext cx="6477000" cy="39921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TextBox 21"/>
          <p:cNvSpPr txBox="1"/>
          <p:nvPr/>
        </p:nvSpPr>
        <p:spPr>
          <a:xfrm>
            <a:off x="686714" y="444740"/>
            <a:ext cx="10820400" cy="769441"/>
          </a:xfrm>
          <a:prstGeom prst="rect">
            <a:avLst/>
          </a:prstGeom>
          <a:noFill/>
        </p:spPr>
        <p:txBody>
          <a:bodyPr wrap="square" rtlCol="0">
            <a:spAutoFit/>
          </a:bodyPr>
          <a:lstStyle/>
          <a:p>
            <a:pPr algn="ctr"/>
            <a:r>
              <a:rPr lang="en-US" sz="4400" dirty="0">
                <a:solidFill>
                  <a:prstClr val="black"/>
                </a:solidFill>
              </a:rPr>
              <a:t>Irreducible Complexity</a:t>
            </a:r>
          </a:p>
        </p:txBody>
      </p:sp>
    </p:spTree>
    <p:extLst>
      <p:ext uri="{BB962C8B-B14F-4D97-AF65-F5344CB8AC3E}">
        <p14:creationId xmlns:p14="http://schemas.microsoft.com/office/powerpoint/2010/main" val="7096947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7" name="TextBox 6"/>
          <p:cNvSpPr txBox="1"/>
          <p:nvPr/>
        </p:nvSpPr>
        <p:spPr>
          <a:xfrm>
            <a:off x="686714" y="444740"/>
            <a:ext cx="10820400" cy="769441"/>
          </a:xfrm>
          <a:prstGeom prst="rect">
            <a:avLst/>
          </a:prstGeom>
          <a:noFill/>
        </p:spPr>
        <p:txBody>
          <a:bodyPr wrap="square" rtlCol="0">
            <a:spAutoFit/>
          </a:bodyPr>
          <a:lstStyle/>
          <a:p>
            <a:pPr algn="ctr"/>
            <a:r>
              <a:rPr lang="en-US" sz="4400" dirty="0">
                <a:solidFill>
                  <a:prstClr val="black"/>
                </a:solidFill>
              </a:rPr>
              <a:t>The ATP Synthase Motor</a:t>
            </a:r>
          </a:p>
        </p:txBody>
      </p:sp>
      <p:pic>
        <p:nvPicPr>
          <p:cNvPr id="8" name="ATP Synthase For Sli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64436" y="1490286"/>
            <a:ext cx="8305800" cy="4672013"/>
          </a:xfrm>
          <a:prstGeom prst="rect">
            <a:avLst/>
          </a:prstGeom>
        </p:spPr>
      </p:pic>
    </p:spTree>
    <p:extLst>
      <p:ext uri="{BB962C8B-B14F-4D97-AF65-F5344CB8AC3E}">
        <p14:creationId xmlns:p14="http://schemas.microsoft.com/office/powerpoint/2010/main" val="37701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10" name="TextBox 9"/>
          <p:cNvSpPr txBox="1"/>
          <p:nvPr/>
        </p:nvSpPr>
        <p:spPr>
          <a:xfrm>
            <a:off x="4255516" y="1066800"/>
            <a:ext cx="7696200" cy="3416320"/>
          </a:xfrm>
          <a:prstGeom prst="rect">
            <a:avLst/>
          </a:prstGeom>
          <a:noFill/>
        </p:spPr>
        <p:txBody>
          <a:bodyPr wrap="square" rtlCol="0">
            <a:spAutoFit/>
          </a:bodyPr>
          <a:lstStyle/>
          <a:p>
            <a:r>
              <a:rPr lang="en-US" sz="3600" dirty="0"/>
              <a:t>“If it could be demonstrated that any complex organ existed which could not possibly have been formed by numerous, successive, slight modifications, my theory would absolutely break down.”</a:t>
            </a:r>
          </a:p>
        </p:txBody>
      </p:sp>
      <p:sp>
        <p:nvSpPr>
          <p:cNvPr id="11" name="TextBox 10"/>
          <p:cNvSpPr txBox="1"/>
          <p:nvPr/>
        </p:nvSpPr>
        <p:spPr>
          <a:xfrm>
            <a:off x="522056" y="3860004"/>
            <a:ext cx="3352800" cy="830997"/>
          </a:xfrm>
          <a:prstGeom prst="rect">
            <a:avLst/>
          </a:prstGeom>
          <a:noFill/>
          <a:effectLst>
            <a:outerShdw blurRad="254000" dist="190500" dir="1200000" algn="ctr" rotWithShape="0">
              <a:srgbClr val="000000">
                <a:alpha val="37000"/>
              </a:srgbClr>
            </a:outerShdw>
          </a:effectLst>
        </p:spPr>
        <p:txBody>
          <a:bodyPr wrap="square" rtlCol="0">
            <a:spAutoFit/>
          </a:bodyPr>
          <a:lstStyle/>
          <a:p>
            <a:pPr algn="ctr"/>
            <a:r>
              <a:rPr lang="en-US" sz="2400" dirty="0">
                <a:solidFill>
                  <a:prstClr val="black"/>
                </a:solidFill>
              </a:rPr>
              <a:t>Charles Darwin</a:t>
            </a:r>
          </a:p>
          <a:p>
            <a:pPr algn="ctr"/>
            <a:r>
              <a:rPr lang="en-US" sz="2400" i="1" dirty="0" smtClean="0">
                <a:solidFill>
                  <a:prstClr val="black"/>
                </a:solidFill>
              </a:rPr>
              <a:t>On the Origin </a:t>
            </a:r>
            <a:r>
              <a:rPr lang="en-US" sz="2400" i="1" dirty="0">
                <a:solidFill>
                  <a:prstClr val="black"/>
                </a:solidFill>
              </a:rPr>
              <a:t>of Species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69" y="304402"/>
            <a:ext cx="3493175" cy="3505200"/>
          </a:xfrm>
          <a:prstGeom prst="rect">
            <a:avLst/>
          </a:prstGeom>
          <a:effectLst>
            <a:outerShdw blurRad="254000" dist="190500" dir="1200000" algn="ctr" rotWithShape="0">
              <a:srgbClr val="000000">
                <a:alpha val="37000"/>
              </a:srgbClr>
            </a:outerShdw>
          </a:effectLst>
        </p:spPr>
      </p:pic>
    </p:spTree>
    <p:extLst>
      <p:ext uri="{BB962C8B-B14F-4D97-AF65-F5344CB8AC3E}">
        <p14:creationId xmlns:p14="http://schemas.microsoft.com/office/powerpoint/2010/main" val="102923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The Design Argument</a:t>
            </a:r>
          </a:p>
        </p:txBody>
      </p:sp>
      <p:sp>
        <p:nvSpPr>
          <p:cNvPr id="7" name="TextBox 6"/>
          <p:cNvSpPr txBox="1"/>
          <p:nvPr/>
        </p:nvSpPr>
        <p:spPr>
          <a:xfrm>
            <a:off x="712114" y="1533043"/>
            <a:ext cx="7481847" cy="584775"/>
          </a:xfrm>
          <a:prstGeom prst="rect">
            <a:avLst/>
          </a:prstGeom>
          <a:noFill/>
        </p:spPr>
        <p:txBody>
          <a:bodyPr wrap="square" rtlCol="0">
            <a:spAutoFit/>
          </a:bodyPr>
          <a:lstStyle/>
          <a:p>
            <a:pPr marL="228600"/>
            <a:r>
              <a:rPr lang="en-US" sz="3200" dirty="0"/>
              <a:t>The cause of the universe must be:</a:t>
            </a:r>
          </a:p>
        </p:txBody>
      </p:sp>
      <p:sp>
        <p:nvSpPr>
          <p:cNvPr id="8" name="TextBox 7"/>
          <p:cNvSpPr txBox="1"/>
          <p:nvPr/>
        </p:nvSpPr>
        <p:spPr>
          <a:xfrm>
            <a:off x="712115" y="2020769"/>
            <a:ext cx="9067800" cy="1569660"/>
          </a:xfrm>
          <a:prstGeom prst="rect">
            <a:avLst/>
          </a:prstGeom>
          <a:noFill/>
        </p:spPr>
        <p:txBody>
          <a:bodyPr wrap="square" rtlCol="0">
            <a:spAutoFit/>
          </a:bodyPr>
          <a:lstStyle/>
          <a:p>
            <a:pPr marL="685800" indent="-457200">
              <a:buFont typeface="Wingdings" charset="2"/>
              <a:buChar char="Ø"/>
            </a:pPr>
            <a:r>
              <a:rPr lang="en-US" sz="3200" dirty="0"/>
              <a:t>Highly </a:t>
            </a:r>
            <a:r>
              <a:rPr lang="en-US" sz="3200" dirty="0" smtClean="0"/>
              <a:t>intelligent</a:t>
            </a:r>
            <a:r>
              <a:rPr lang="en-US" sz="3200" dirty="0"/>
              <a:t>.</a:t>
            </a:r>
          </a:p>
          <a:p>
            <a:pPr marL="685800" indent="-457200">
              <a:buFont typeface="Wingdings" charset="2"/>
              <a:buChar char="Ø"/>
            </a:pPr>
            <a:r>
              <a:rPr lang="en-US" sz="3200" dirty="0"/>
              <a:t>Purposeful.</a:t>
            </a:r>
          </a:p>
          <a:p>
            <a:pPr marL="685800" indent="-457200">
              <a:buFont typeface="Wingdings" charset="2"/>
              <a:buChar char="Ø"/>
            </a:pPr>
            <a:r>
              <a:rPr lang="en-US" sz="3200" dirty="0"/>
              <a:t>Conscious</a:t>
            </a:r>
            <a:r>
              <a:rPr lang="en-US" sz="3200"/>
              <a:t>, </a:t>
            </a:r>
            <a:r>
              <a:rPr lang="en-US" sz="3200" smtClean="0"/>
              <a:t>thinking</a:t>
            </a:r>
            <a:r>
              <a:rPr lang="en-US" sz="3200"/>
              <a:t>, </a:t>
            </a:r>
            <a:r>
              <a:rPr lang="en-US" sz="3200" smtClean="0"/>
              <a:t>personal</a:t>
            </a:r>
            <a:r>
              <a:rPr lang="en-US" sz="3200" dirty="0"/>
              <a:t>.</a:t>
            </a:r>
          </a:p>
        </p:txBody>
      </p:sp>
    </p:spTree>
    <p:extLst>
      <p:ext uri="{BB962C8B-B14F-4D97-AF65-F5344CB8AC3E}">
        <p14:creationId xmlns:p14="http://schemas.microsoft.com/office/powerpoint/2010/main" val="18533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The Moral Argument</a:t>
            </a:r>
          </a:p>
        </p:txBody>
      </p:sp>
      <p:sp>
        <p:nvSpPr>
          <p:cNvPr id="6" name="TextBox 5"/>
          <p:cNvSpPr txBox="1"/>
          <p:nvPr/>
        </p:nvSpPr>
        <p:spPr>
          <a:xfrm>
            <a:off x="1507067" y="1621107"/>
            <a:ext cx="10211714" cy="1569660"/>
          </a:xfrm>
          <a:prstGeom prst="rect">
            <a:avLst/>
          </a:prstGeom>
          <a:noFill/>
        </p:spPr>
        <p:txBody>
          <a:bodyPr wrap="square" rtlCol="0">
            <a:spAutoFit/>
          </a:bodyPr>
          <a:lstStyle/>
          <a:p>
            <a:pPr marL="557213" indent="-385763">
              <a:buFontTx/>
              <a:buAutoNum type="arabicPeriod"/>
            </a:pPr>
            <a:r>
              <a:rPr lang="en-US" sz="3200" dirty="0">
                <a:solidFill>
                  <a:prstClr val="black"/>
                </a:solidFill>
              </a:rPr>
              <a:t>Every law has a lawgiver.</a:t>
            </a:r>
          </a:p>
          <a:p>
            <a:pPr marL="557213" indent="-385763">
              <a:buFontTx/>
              <a:buAutoNum type="arabicPeriod"/>
            </a:pPr>
            <a:r>
              <a:rPr lang="en-US" sz="3200" dirty="0">
                <a:solidFill>
                  <a:prstClr val="black"/>
                </a:solidFill>
              </a:rPr>
              <a:t>There is an objective moral law.</a:t>
            </a:r>
          </a:p>
          <a:p>
            <a:pPr marL="557213" indent="-385763">
              <a:buFont typeface="+mj-lt"/>
              <a:buAutoNum type="arabicPeriod"/>
            </a:pPr>
            <a:r>
              <a:rPr lang="en-US" sz="3200" dirty="0">
                <a:solidFill>
                  <a:prstClr val="black"/>
                </a:solidFill>
              </a:rPr>
              <a:t>Therefore, there must be a moral lawgiver.</a:t>
            </a:r>
          </a:p>
        </p:txBody>
      </p:sp>
    </p:spTree>
    <p:extLst>
      <p:ext uri="{BB962C8B-B14F-4D97-AF65-F5344CB8AC3E}">
        <p14:creationId xmlns:p14="http://schemas.microsoft.com/office/powerpoint/2010/main" val="99417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00800" y="1257301"/>
            <a:ext cx="4957762" cy="5159225"/>
          </a:xfrm>
          <a:prstGeom prst="rect">
            <a:avLst/>
          </a:prstGeom>
        </p:spPr>
      </p:pic>
      <p:sp>
        <p:nvSpPr>
          <p:cNvPr id="8" name="TextBox 7"/>
          <p:cNvSpPr txBox="1"/>
          <p:nvPr/>
        </p:nvSpPr>
        <p:spPr>
          <a:xfrm>
            <a:off x="686714" y="432413"/>
            <a:ext cx="10820400" cy="769441"/>
          </a:xfrm>
          <a:prstGeom prst="rect">
            <a:avLst/>
          </a:prstGeom>
          <a:noFill/>
        </p:spPr>
        <p:txBody>
          <a:bodyPr wrap="square" rtlCol="0">
            <a:spAutoFit/>
          </a:bodyPr>
          <a:lstStyle/>
          <a:p>
            <a:pPr algn="ctr"/>
            <a:r>
              <a:rPr lang="en-US" sz="4400" dirty="0" smtClean="0">
                <a:solidFill>
                  <a:prstClr val="black"/>
                </a:solidFill>
              </a:rPr>
              <a:t>Objective Moral Values</a:t>
            </a:r>
            <a:endParaRPr lang="en-US" sz="4400" dirty="0">
              <a:solidFill>
                <a:prstClr val="black"/>
              </a:solidFill>
            </a:endParaRPr>
          </a:p>
        </p:txBody>
      </p:sp>
    </p:spTree>
    <p:extLst>
      <p:ext uri="{BB962C8B-B14F-4D97-AF65-F5344CB8AC3E}">
        <p14:creationId xmlns:p14="http://schemas.microsoft.com/office/powerpoint/2010/main" val="17166259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00800" y="1257301"/>
            <a:ext cx="4957762" cy="5159225"/>
          </a:xfrm>
          <a:prstGeom prst="rect">
            <a:avLst/>
          </a:prstGeom>
        </p:spPr>
      </p:pic>
      <p:grpSp>
        <p:nvGrpSpPr>
          <p:cNvPr id="9" name="Group 8"/>
          <p:cNvGrpSpPr/>
          <p:nvPr/>
        </p:nvGrpSpPr>
        <p:grpSpPr>
          <a:xfrm rot="1998567">
            <a:off x="1437898" y="1538722"/>
            <a:ext cx="1569695" cy="1821086"/>
            <a:chOff x="1066800" y="1447801"/>
            <a:chExt cx="1219200" cy="1676400"/>
          </a:xfrm>
        </p:grpSpPr>
        <p:sp>
          <p:nvSpPr>
            <p:cNvPr id="7" name="Vertical Scroll 6"/>
            <p:cNvSpPr/>
            <p:nvPr/>
          </p:nvSpPr>
          <p:spPr>
            <a:xfrm rot="16200000">
              <a:off x="838200" y="1676401"/>
              <a:ext cx="1676400" cy="1219200"/>
            </a:xfrm>
            <a:prstGeom prst="vertic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6" name="TextBox 5"/>
            <p:cNvSpPr txBox="1"/>
            <p:nvPr/>
          </p:nvSpPr>
          <p:spPr>
            <a:xfrm>
              <a:off x="1257299" y="1846850"/>
              <a:ext cx="838200" cy="878303"/>
            </a:xfrm>
            <a:prstGeom prst="rect">
              <a:avLst/>
            </a:prstGeom>
            <a:noFill/>
          </p:spPr>
          <p:txBody>
            <a:bodyPr wrap="square" rtlCol="0">
              <a:spAutoFit/>
            </a:bodyPr>
            <a:lstStyle/>
            <a:p>
              <a:pPr algn="ctr"/>
              <a:r>
                <a:rPr lang="en-US" sz="2800" b="1" dirty="0">
                  <a:solidFill>
                    <a:prstClr val="black"/>
                  </a:solidFill>
                  <a:latin typeface="Calibri"/>
                </a:rPr>
                <a:t>Moral</a:t>
              </a:r>
            </a:p>
            <a:p>
              <a:pPr algn="ctr"/>
              <a:r>
                <a:rPr lang="en-US" sz="2800" b="1" dirty="0">
                  <a:solidFill>
                    <a:prstClr val="black"/>
                  </a:solidFill>
                  <a:latin typeface="Calibri"/>
                </a:rPr>
                <a:t>Code</a:t>
              </a:r>
            </a:p>
          </p:txBody>
        </p:sp>
      </p:grpSp>
      <p:sp>
        <p:nvSpPr>
          <p:cNvPr id="8" name="TextBox 7"/>
          <p:cNvSpPr txBox="1"/>
          <p:nvPr/>
        </p:nvSpPr>
        <p:spPr>
          <a:xfrm>
            <a:off x="686714" y="432413"/>
            <a:ext cx="10820400" cy="769441"/>
          </a:xfrm>
          <a:prstGeom prst="rect">
            <a:avLst/>
          </a:prstGeom>
          <a:noFill/>
        </p:spPr>
        <p:txBody>
          <a:bodyPr wrap="square" rtlCol="0">
            <a:spAutoFit/>
          </a:bodyPr>
          <a:lstStyle/>
          <a:p>
            <a:pPr algn="ctr"/>
            <a:r>
              <a:rPr lang="en-US" sz="4400" dirty="0" smtClean="0">
                <a:solidFill>
                  <a:prstClr val="black"/>
                </a:solidFill>
              </a:rPr>
              <a:t>Objective Moral Values</a:t>
            </a:r>
            <a:endParaRPr lang="en-US" sz="4400" dirty="0">
              <a:solidFill>
                <a:prstClr val="black"/>
              </a:solidFill>
            </a:endParaRPr>
          </a:p>
        </p:txBody>
      </p:sp>
    </p:spTree>
    <p:extLst>
      <p:ext uri="{BB962C8B-B14F-4D97-AF65-F5344CB8AC3E}">
        <p14:creationId xmlns:p14="http://schemas.microsoft.com/office/powerpoint/2010/main" val="1056022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00800" y="1257301"/>
            <a:ext cx="4957762" cy="5159225"/>
          </a:xfrm>
          <a:prstGeom prst="rect">
            <a:avLst/>
          </a:prstGeom>
        </p:spPr>
      </p:pic>
      <p:sp>
        <p:nvSpPr>
          <p:cNvPr id="8" name="TextBox 7"/>
          <p:cNvSpPr txBox="1"/>
          <p:nvPr/>
        </p:nvSpPr>
        <p:spPr>
          <a:xfrm>
            <a:off x="686714" y="432413"/>
            <a:ext cx="10820400" cy="769441"/>
          </a:xfrm>
          <a:prstGeom prst="rect">
            <a:avLst/>
          </a:prstGeom>
          <a:noFill/>
        </p:spPr>
        <p:txBody>
          <a:bodyPr wrap="square" rtlCol="0">
            <a:spAutoFit/>
          </a:bodyPr>
          <a:lstStyle/>
          <a:p>
            <a:pPr algn="ctr"/>
            <a:r>
              <a:rPr lang="en-US" sz="4400" dirty="0" smtClean="0">
                <a:solidFill>
                  <a:prstClr val="black"/>
                </a:solidFill>
              </a:rPr>
              <a:t>Objective Moral Values</a:t>
            </a:r>
            <a:endParaRPr lang="en-US" sz="4400" dirty="0">
              <a:solidFill>
                <a:prstClr val="black"/>
              </a:solidFill>
            </a:endParaRPr>
          </a:p>
        </p:txBody>
      </p:sp>
    </p:spTree>
    <p:extLst>
      <p:ext uri="{BB962C8B-B14F-4D97-AF65-F5344CB8AC3E}">
        <p14:creationId xmlns:p14="http://schemas.microsoft.com/office/powerpoint/2010/main" val="10360107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00800" y="1257301"/>
            <a:ext cx="4957762" cy="5159225"/>
          </a:xfrm>
          <a:prstGeom prst="rect">
            <a:avLst/>
          </a:prstGeom>
        </p:spPr>
      </p:pic>
      <p:grpSp>
        <p:nvGrpSpPr>
          <p:cNvPr id="9" name="Group 8"/>
          <p:cNvGrpSpPr/>
          <p:nvPr/>
        </p:nvGrpSpPr>
        <p:grpSpPr>
          <a:xfrm rot="1998567">
            <a:off x="1437898" y="1538722"/>
            <a:ext cx="1569695" cy="1821086"/>
            <a:chOff x="1066800" y="1447801"/>
            <a:chExt cx="1219200" cy="1676400"/>
          </a:xfrm>
        </p:grpSpPr>
        <p:sp>
          <p:nvSpPr>
            <p:cNvPr id="7" name="Vertical Scroll 6"/>
            <p:cNvSpPr/>
            <p:nvPr/>
          </p:nvSpPr>
          <p:spPr>
            <a:xfrm rot="16200000">
              <a:off x="838200" y="1676401"/>
              <a:ext cx="1676400" cy="1219200"/>
            </a:xfrm>
            <a:prstGeom prst="vertic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6" name="TextBox 5"/>
            <p:cNvSpPr txBox="1"/>
            <p:nvPr/>
          </p:nvSpPr>
          <p:spPr>
            <a:xfrm>
              <a:off x="1257299" y="1846850"/>
              <a:ext cx="838200" cy="878303"/>
            </a:xfrm>
            <a:prstGeom prst="rect">
              <a:avLst/>
            </a:prstGeom>
            <a:noFill/>
          </p:spPr>
          <p:txBody>
            <a:bodyPr wrap="square" rtlCol="0">
              <a:spAutoFit/>
            </a:bodyPr>
            <a:lstStyle/>
            <a:p>
              <a:pPr algn="ctr"/>
              <a:r>
                <a:rPr lang="en-US" sz="2800" b="1" dirty="0">
                  <a:solidFill>
                    <a:prstClr val="black"/>
                  </a:solidFill>
                  <a:latin typeface="Calibri"/>
                </a:rPr>
                <a:t>Moral</a:t>
              </a:r>
            </a:p>
            <a:p>
              <a:pPr algn="ctr"/>
              <a:r>
                <a:rPr lang="en-US" sz="2800" b="1" dirty="0">
                  <a:solidFill>
                    <a:prstClr val="black"/>
                  </a:solidFill>
                  <a:latin typeface="Calibri"/>
                </a:rPr>
                <a:t>Code</a:t>
              </a:r>
            </a:p>
          </p:txBody>
        </p:sp>
      </p:grpSp>
      <p:sp>
        <p:nvSpPr>
          <p:cNvPr id="8" name="TextBox 7"/>
          <p:cNvSpPr txBox="1"/>
          <p:nvPr/>
        </p:nvSpPr>
        <p:spPr>
          <a:xfrm>
            <a:off x="686714" y="432413"/>
            <a:ext cx="10820400" cy="769441"/>
          </a:xfrm>
          <a:prstGeom prst="rect">
            <a:avLst/>
          </a:prstGeom>
          <a:noFill/>
        </p:spPr>
        <p:txBody>
          <a:bodyPr wrap="square" rtlCol="0">
            <a:spAutoFit/>
          </a:bodyPr>
          <a:lstStyle/>
          <a:p>
            <a:pPr algn="ctr"/>
            <a:r>
              <a:rPr lang="en-US" sz="4400" dirty="0" smtClean="0">
                <a:solidFill>
                  <a:prstClr val="black"/>
                </a:solidFill>
              </a:rPr>
              <a:t>Objective Moral Values</a:t>
            </a:r>
            <a:endParaRPr lang="en-US" sz="4400" dirty="0">
              <a:solidFill>
                <a:prstClr val="black"/>
              </a:solidFill>
            </a:endParaRPr>
          </a:p>
        </p:txBody>
      </p:sp>
    </p:spTree>
    <p:extLst>
      <p:ext uri="{BB962C8B-B14F-4D97-AF65-F5344CB8AC3E}">
        <p14:creationId xmlns:p14="http://schemas.microsoft.com/office/powerpoint/2010/main" val="434946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6" name="TextBox 5"/>
          <p:cNvSpPr txBox="1"/>
          <p:nvPr/>
        </p:nvSpPr>
        <p:spPr>
          <a:xfrm>
            <a:off x="813816" y="685800"/>
            <a:ext cx="10591800" cy="830997"/>
          </a:xfrm>
          <a:prstGeom prst="rect">
            <a:avLst/>
          </a:prstGeom>
          <a:noFill/>
        </p:spPr>
        <p:txBody>
          <a:bodyPr wrap="square" rtlCol="0">
            <a:spAutoFit/>
          </a:bodyPr>
          <a:lstStyle/>
          <a:p>
            <a:pPr algn="ctr"/>
            <a:r>
              <a:rPr lang="en-US" sz="4800" dirty="0" smtClean="0">
                <a:solidFill>
                  <a:prstClr val="black"/>
                </a:solidFill>
              </a:rPr>
              <a:t>The Existence of God</a:t>
            </a:r>
            <a:endParaRPr lang="en-US" sz="4800" dirty="0">
              <a:solidFill>
                <a:prstClr val="black"/>
              </a:solidFill>
            </a:endParaRPr>
          </a:p>
        </p:txBody>
      </p:sp>
    </p:spTree>
    <p:extLst>
      <p:ext uri="{BB962C8B-B14F-4D97-AF65-F5344CB8AC3E}">
        <p14:creationId xmlns:p14="http://schemas.microsoft.com/office/powerpoint/2010/main" val="5565154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An Objective Moral Law Exists</a:t>
            </a:r>
          </a:p>
        </p:txBody>
      </p:sp>
      <p:sp>
        <p:nvSpPr>
          <p:cNvPr id="8" name="TextBox 7"/>
          <p:cNvSpPr txBox="1"/>
          <p:nvPr/>
        </p:nvSpPr>
        <p:spPr>
          <a:xfrm>
            <a:off x="838657" y="1317660"/>
            <a:ext cx="10516514" cy="523220"/>
          </a:xfrm>
          <a:prstGeom prst="rect">
            <a:avLst/>
          </a:prstGeom>
          <a:noFill/>
        </p:spPr>
        <p:txBody>
          <a:bodyPr wrap="square" rtlCol="0">
            <a:spAutoFit/>
          </a:bodyPr>
          <a:lstStyle/>
          <a:p>
            <a:pPr marL="557213" indent="-385763">
              <a:buFont typeface="+mj-lt"/>
              <a:buAutoNum type="arabicPeriod"/>
            </a:pPr>
            <a:r>
              <a:rPr lang="en-US" sz="2800" dirty="0">
                <a:solidFill>
                  <a:prstClr val="black"/>
                </a:solidFill>
                <a:latin typeface="Calibri"/>
              </a:rPr>
              <a:t>Some moral principles are true despite anyone’s opinion</a:t>
            </a:r>
            <a:r>
              <a:rPr lang="en-US" sz="2800" dirty="0" smtClean="0">
                <a:solidFill>
                  <a:prstClr val="black"/>
                </a:solidFill>
                <a:latin typeface="Calibri"/>
              </a:rPr>
              <a:t>.</a:t>
            </a:r>
            <a:endParaRPr lang="en-US" sz="2800" dirty="0">
              <a:solidFill>
                <a:prstClr val="black"/>
              </a:solidFill>
              <a:latin typeface="Calibri"/>
            </a:endParaRPr>
          </a:p>
        </p:txBody>
      </p:sp>
      <p:sp>
        <p:nvSpPr>
          <p:cNvPr id="11" name="TextBox 10"/>
          <p:cNvSpPr txBox="1"/>
          <p:nvPr/>
        </p:nvSpPr>
        <p:spPr>
          <a:xfrm>
            <a:off x="1219200" y="1871952"/>
            <a:ext cx="8510828" cy="523220"/>
          </a:xfrm>
          <a:prstGeom prst="rect">
            <a:avLst/>
          </a:prstGeom>
          <a:noFill/>
        </p:spPr>
        <p:txBody>
          <a:bodyPr wrap="square" rtlCol="0">
            <a:spAutoFit/>
          </a:bodyPr>
          <a:lstStyle/>
          <a:p>
            <a:pPr marL="171450"/>
            <a:r>
              <a:rPr lang="en-US" sz="2800" dirty="0">
                <a:solidFill>
                  <a:prstClr val="black"/>
                </a:solidFill>
                <a:latin typeface="Calibri"/>
              </a:rPr>
              <a:t>“It is wrong to torture toddlers to death for fun.”</a:t>
            </a:r>
          </a:p>
        </p:txBody>
      </p:sp>
    </p:spTree>
    <p:extLst>
      <p:ext uri="{BB962C8B-B14F-4D97-AF65-F5344CB8AC3E}">
        <p14:creationId xmlns:p14="http://schemas.microsoft.com/office/powerpoint/2010/main" val="209693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An Objective Moral Law Exists</a:t>
            </a:r>
          </a:p>
        </p:txBody>
      </p:sp>
      <p:sp>
        <p:nvSpPr>
          <p:cNvPr id="8" name="TextBox 7"/>
          <p:cNvSpPr txBox="1"/>
          <p:nvPr/>
        </p:nvSpPr>
        <p:spPr>
          <a:xfrm>
            <a:off x="838657" y="1317660"/>
            <a:ext cx="10516514" cy="954107"/>
          </a:xfrm>
          <a:prstGeom prst="rect">
            <a:avLst/>
          </a:prstGeom>
          <a:noFill/>
        </p:spPr>
        <p:txBody>
          <a:bodyPr wrap="square" rtlCol="0">
            <a:spAutoFit/>
          </a:bodyPr>
          <a:lstStyle/>
          <a:p>
            <a:pPr marL="557213" indent="-385763">
              <a:buFont typeface="+mj-lt"/>
              <a:buAutoNum type="arabicPeriod"/>
            </a:pPr>
            <a:r>
              <a:rPr lang="en-US" sz="2800" dirty="0">
                <a:solidFill>
                  <a:prstClr val="black"/>
                </a:solidFill>
                <a:latin typeface="Calibri"/>
              </a:rPr>
              <a:t>Some moral principles are true despite anyone’s opinion.</a:t>
            </a:r>
          </a:p>
          <a:p>
            <a:pPr marL="557213" indent="-385763">
              <a:buFont typeface="+mj-lt"/>
              <a:buAutoNum type="arabicPeriod"/>
            </a:pPr>
            <a:r>
              <a:rPr lang="en-US" sz="2800" dirty="0">
                <a:solidFill>
                  <a:prstClr val="black"/>
                </a:solidFill>
                <a:latin typeface="Calibri"/>
              </a:rPr>
              <a:t>We can’t </a:t>
            </a:r>
            <a:r>
              <a:rPr lang="en-US" sz="2800" dirty="0" smtClean="0">
                <a:solidFill>
                  <a:prstClr val="black"/>
                </a:solidFill>
                <a:latin typeface="Calibri"/>
              </a:rPr>
              <a:t>make </a:t>
            </a:r>
            <a:r>
              <a:rPr lang="en-US" sz="2800" dirty="0">
                <a:solidFill>
                  <a:prstClr val="black"/>
                </a:solidFill>
                <a:latin typeface="Calibri"/>
              </a:rPr>
              <a:t>moral comparisons without a standard</a:t>
            </a:r>
            <a:r>
              <a:rPr lang="en-US" sz="2800" dirty="0" smtClean="0">
                <a:solidFill>
                  <a:prstClr val="black"/>
                </a:solidFill>
                <a:latin typeface="Calibri"/>
              </a:rPr>
              <a:t>.</a:t>
            </a:r>
            <a:endParaRPr lang="en-US" sz="2800" dirty="0">
              <a:solidFill>
                <a:prstClr val="black"/>
              </a:solidFill>
              <a:latin typeface="Calibri"/>
            </a:endParaRPr>
          </a:p>
        </p:txBody>
      </p:sp>
      <p:pic>
        <p:nvPicPr>
          <p:cNvPr id="11" name="Picture 10"/>
          <p:cNvPicPr>
            <a:picLocks noChangeAspect="1"/>
          </p:cNvPicPr>
          <p:nvPr/>
        </p:nvPicPr>
        <p:blipFill>
          <a:blip r:embed="rId3"/>
          <a:stretch>
            <a:fillRect/>
          </a:stretch>
        </p:blipFill>
        <p:spPr>
          <a:xfrm>
            <a:off x="1536700" y="2341630"/>
            <a:ext cx="2273300" cy="2119698"/>
          </a:xfrm>
          <a:prstGeom prst="rect">
            <a:avLst/>
          </a:prstGeom>
        </p:spPr>
      </p:pic>
      <p:pic>
        <p:nvPicPr>
          <p:cNvPr id="12" name="Picture 11"/>
          <p:cNvPicPr>
            <a:picLocks noChangeAspect="1"/>
          </p:cNvPicPr>
          <p:nvPr/>
        </p:nvPicPr>
        <p:blipFill>
          <a:blip r:embed="rId4"/>
          <a:stretch>
            <a:fillRect/>
          </a:stretch>
        </p:blipFill>
        <p:spPr>
          <a:xfrm>
            <a:off x="4184244" y="2380631"/>
            <a:ext cx="1987956" cy="2043050"/>
          </a:xfrm>
          <a:prstGeom prst="rect">
            <a:avLst/>
          </a:prstGeom>
          <a:ln w="44450">
            <a:solidFill>
              <a:schemeClr val="tx1"/>
            </a:solidFill>
          </a:ln>
        </p:spPr>
      </p:pic>
    </p:spTree>
    <p:extLst>
      <p:ext uri="{BB962C8B-B14F-4D97-AF65-F5344CB8AC3E}">
        <p14:creationId xmlns:p14="http://schemas.microsoft.com/office/powerpoint/2010/main" val="1551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10" name="TextBox 9"/>
          <p:cNvSpPr txBox="1"/>
          <p:nvPr/>
        </p:nvSpPr>
        <p:spPr>
          <a:xfrm>
            <a:off x="3959352" y="685800"/>
            <a:ext cx="7915656" cy="4524315"/>
          </a:xfrm>
          <a:prstGeom prst="rect">
            <a:avLst/>
          </a:prstGeom>
          <a:noFill/>
        </p:spPr>
        <p:txBody>
          <a:bodyPr wrap="square" rtlCol="0">
            <a:spAutoFit/>
          </a:bodyPr>
          <a:lstStyle/>
          <a:p>
            <a:r>
              <a:rPr lang="en-US" sz="3600" dirty="0">
                <a:solidFill>
                  <a:prstClr val="black"/>
                </a:solidFill>
              </a:rPr>
              <a:t>“The moment you say that one set of moral ideas can be better than another, you are, in fact, measuring them both by a standard, saying that one of them conforms to that standard more nearly than the other.  But the standard that measures two things is different than either.”</a:t>
            </a:r>
          </a:p>
        </p:txBody>
      </p:sp>
      <p:sp>
        <p:nvSpPr>
          <p:cNvPr id="11" name="TextBox 10"/>
          <p:cNvSpPr txBox="1"/>
          <p:nvPr/>
        </p:nvSpPr>
        <p:spPr>
          <a:xfrm>
            <a:off x="344424" y="4587267"/>
            <a:ext cx="3352800" cy="954107"/>
          </a:xfrm>
          <a:prstGeom prst="rect">
            <a:avLst/>
          </a:prstGeom>
          <a:noFill/>
          <a:effectLst>
            <a:outerShdw blurRad="254000" dist="190500" dir="1200000" algn="ctr" rotWithShape="0">
              <a:srgbClr val="000000">
                <a:alpha val="37000"/>
              </a:srgbClr>
            </a:outerShdw>
          </a:effectLst>
        </p:spPr>
        <p:txBody>
          <a:bodyPr wrap="square" rtlCol="0">
            <a:spAutoFit/>
          </a:bodyPr>
          <a:lstStyle/>
          <a:p>
            <a:pPr algn="ctr"/>
            <a:r>
              <a:rPr lang="en-US" sz="2800" dirty="0">
                <a:solidFill>
                  <a:prstClr val="black"/>
                </a:solidFill>
              </a:rPr>
              <a:t>C. S. Lewis</a:t>
            </a:r>
          </a:p>
          <a:p>
            <a:pPr algn="ctr"/>
            <a:r>
              <a:rPr lang="en-US" sz="2800" i="1" dirty="0">
                <a:solidFill>
                  <a:prstClr val="black"/>
                </a:solidFill>
              </a:rPr>
              <a:t>Mere Christianity</a:t>
            </a:r>
          </a:p>
        </p:txBody>
      </p:sp>
      <p:pic>
        <p:nvPicPr>
          <p:cNvPr id="7" name="Picture 6"/>
          <p:cNvPicPr>
            <a:picLocks noChangeAspect="1"/>
          </p:cNvPicPr>
          <p:nvPr/>
        </p:nvPicPr>
        <p:blipFill>
          <a:blip r:embed="rId3"/>
          <a:stretch>
            <a:fillRect/>
          </a:stretch>
        </p:blipFill>
        <p:spPr>
          <a:xfrm>
            <a:off x="481584" y="338161"/>
            <a:ext cx="3078480" cy="4198704"/>
          </a:xfrm>
          <a:prstGeom prst="rect">
            <a:avLst/>
          </a:prstGeom>
          <a:effectLst>
            <a:outerShdw blurRad="254000" dist="190500" dir="1200000" algn="ctr" rotWithShape="0">
              <a:srgbClr val="000000">
                <a:alpha val="33000"/>
              </a:srgbClr>
            </a:outerShdw>
          </a:effectLst>
        </p:spPr>
      </p:pic>
    </p:spTree>
    <p:extLst>
      <p:ext uri="{BB962C8B-B14F-4D97-AF65-F5344CB8AC3E}">
        <p14:creationId xmlns:p14="http://schemas.microsoft.com/office/powerpoint/2010/main" val="2478493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An Objective Moral Law Exists</a:t>
            </a:r>
          </a:p>
        </p:txBody>
      </p:sp>
      <p:sp>
        <p:nvSpPr>
          <p:cNvPr id="8" name="TextBox 7"/>
          <p:cNvSpPr txBox="1"/>
          <p:nvPr/>
        </p:nvSpPr>
        <p:spPr>
          <a:xfrm>
            <a:off x="838657" y="1317660"/>
            <a:ext cx="10516514" cy="1384995"/>
          </a:xfrm>
          <a:prstGeom prst="rect">
            <a:avLst/>
          </a:prstGeom>
          <a:noFill/>
        </p:spPr>
        <p:txBody>
          <a:bodyPr wrap="square" rtlCol="0">
            <a:spAutoFit/>
          </a:bodyPr>
          <a:lstStyle/>
          <a:p>
            <a:pPr marL="557213" indent="-385763">
              <a:buFont typeface="+mj-lt"/>
              <a:buAutoNum type="arabicPeriod"/>
            </a:pPr>
            <a:r>
              <a:rPr lang="en-US" sz="2800" dirty="0">
                <a:solidFill>
                  <a:prstClr val="black"/>
                </a:solidFill>
                <a:latin typeface="Calibri"/>
              </a:rPr>
              <a:t>Some moral principles are true despite anyone’s opinion.</a:t>
            </a:r>
          </a:p>
          <a:p>
            <a:pPr marL="557213" indent="-385763">
              <a:buFont typeface="+mj-lt"/>
              <a:buAutoNum type="arabicPeriod"/>
            </a:pPr>
            <a:r>
              <a:rPr lang="en-US" sz="2800" dirty="0">
                <a:solidFill>
                  <a:prstClr val="black"/>
                </a:solidFill>
                <a:latin typeface="Calibri"/>
              </a:rPr>
              <a:t>We can’t make a moral comparisons without a standard.</a:t>
            </a:r>
          </a:p>
          <a:p>
            <a:pPr marL="557213" indent="-385763">
              <a:buFont typeface="+mj-lt"/>
              <a:buAutoNum type="arabicPeriod"/>
            </a:pPr>
            <a:r>
              <a:rPr lang="en-US" sz="2800" dirty="0">
                <a:solidFill>
                  <a:prstClr val="black"/>
                </a:solidFill>
                <a:latin typeface="Calibri"/>
              </a:rPr>
              <a:t>To deny absolute moral truth is self-defeating</a:t>
            </a:r>
            <a:r>
              <a:rPr lang="en-US" sz="2800" dirty="0" smtClean="0">
                <a:solidFill>
                  <a:prstClr val="black"/>
                </a:solidFill>
                <a:latin typeface="Calibri"/>
              </a:rPr>
              <a:t>.</a:t>
            </a:r>
            <a:endParaRPr lang="en-US" sz="2800" dirty="0">
              <a:solidFill>
                <a:prstClr val="black"/>
              </a:solidFill>
              <a:latin typeface="Calibri"/>
            </a:endParaRPr>
          </a:p>
        </p:txBody>
      </p:sp>
    </p:spTree>
    <p:extLst>
      <p:ext uri="{BB962C8B-B14F-4D97-AF65-F5344CB8AC3E}">
        <p14:creationId xmlns:p14="http://schemas.microsoft.com/office/powerpoint/2010/main" val="1812907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4" name="TextBox 3"/>
          <p:cNvSpPr txBox="1"/>
          <p:nvPr/>
        </p:nvSpPr>
        <p:spPr>
          <a:xfrm>
            <a:off x="2346312" y="344269"/>
            <a:ext cx="7542048" cy="769441"/>
          </a:xfrm>
          <a:prstGeom prst="rect">
            <a:avLst/>
          </a:prstGeom>
          <a:noFill/>
        </p:spPr>
        <p:txBody>
          <a:bodyPr wrap="square" rtlCol="0">
            <a:spAutoFit/>
          </a:bodyPr>
          <a:lstStyle/>
          <a:p>
            <a:pPr algn="ctr"/>
            <a:r>
              <a:rPr lang="en-US" sz="4400" dirty="0" smtClean="0">
                <a:solidFill>
                  <a:prstClr val="black"/>
                </a:solidFill>
              </a:rPr>
              <a:t>Self-Defeating Statements</a:t>
            </a:r>
            <a:endParaRPr lang="en-US" sz="4400" dirty="0">
              <a:solidFill>
                <a:prstClr val="black"/>
              </a:solidFill>
            </a:endParaRPr>
          </a:p>
        </p:txBody>
      </p:sp>
      <p:sp>
        <p:nvSpPr>
          <p:cNvPr id="7" name="TextBox 6"/>
          <p:cNvSpPr txBox="1"/>
          <p:nvPr/>
        </p:nvSpPr>
        <p:spPr>
          <a:xfrm>
            <a:off x="897637" y="1748888"/>
            <a:ext cx="10439399" cy="646331"/>
          </a:xfrm>
          <a:prstGeom prst="rect">
            <a:avLst/>
          </a:prstGeom>
          <a:noFill/>
        </p:spPr>
        <p:txBody>
          <a:bodyPr wrap="square" rtlCol="0">
            <a:spAutoFit/>
          </a:bodyPr>
          <a:lstStyle/>
          <a:p>
            <a:pPr algn="ctr"/>
            <a:r>
              <a:rPr lang="en-US" sz="3600" dirty="0">
                <a:solidFill>
                  <a:srgbClr val="FF0000"/>
                </a:solidFill>
              </a:rPr>
              <a:t>Is it wrong for you to tell </a:t>
            </a:r>
            <a:r>
              <a:rPr lang="en-US" sz="3600" i="1" dirty="0">
                <a:solidFill>
                  <a:srgbClr val="FF0000"/>
                </a:solidFill>
              </a:rPr>
              <a:t>me</a:t>
            </a:r>
            <a:r>
              <a:rPr lang="en-US" sz="3600" dirty="0">
                <a:solidFill>
                  <a:srgbClr val="FF0000"/>
                </a:solidFill>
              </a:rPr>
              <a:t> that?</a:t>
            </a:r>
          </a:p>
        </p:txBody>
      </p:sp>
      <p:sp>
        <p:nvSpPr>
          <p:cNvPr id="8" name="TextBox 7"/>
          <p:cNvSpPr txBox="1"/>
          <p:nvPr/>
        </p:nvSpPr>
        <p:spPr>
          <a:xfrm>
            <a:off x="478536" y="1108134"/>
            <a:ext cx="11277600" cy="646331"/>
          </a:xfrm>
          <a:prstGeom prst="rect">
            <a:avLst/>
          </a:prstGeom>
          <a:noFill/>
        </p:spPr>
        <p:txBody>
          <a:bodyPr wrap="square" rtlCol="0">
            <a:spAutoFit/>
          </a:bodyPr>
          <a:lstStyle/>
          <a:p>
            <a:pPr algn="ctr"/>
            <a:r>
              <a:rPr lang="en-US" sz="3600" dirty="0">
                <a:solidFill>
                  <a:prstClr val="black"/>
                </a:solidFill>
              </a:rPr>
              <a:t>“It’s wrong for you to tell me what is right and wrong.”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336" y="2574797"/>
            <a:ext cx="7112000" cy="4005179"/>
          </a:xfrm>
          <a:prstGeom prst="rect">
            <a:avLst/>
          </a:prstGeom>
          <a:ln w="73025">
            <a:solidFill>
              <a:schemeClr val="tx1"/>
            </a:solidFill>
          </a:ln>
          <a:effectLst/>
        </p:spPr>
      </p:pic>
    </p:spTree>
    <p:extLst>
      <p:ext uri="{BB962C8B-B14F-4D97-AF65-F5344CB8AC3E}">
        <p14:creationId xmlns:p14="http://schemas.microsoft.com/office/powerpoint/2010/main" val="181048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
            <a:ext cx="12192000" cy="6873290"/>
          </a:xfrm>
          <a:prstGeom prst="rect">
            <a:avLst/>
          </a:prstGeom>
        </p:spPr>
      </p:pic>
      <p:sp>
        <p:nvSpPr>
          <p:cNvPr id="4" name="TextBox 3"/>
          <p:cNvSpPr txBox="1"/>
          <p:nvPr/>
        </p:nvSpPr>
        <p:spPr>
          <a:xfrm>
            <a:off x="2346312" y="344269"/>
            <a:ext cx="7542048" cy="769441"/>
          </a:xfrm>
          <a:prstGeom prst="rect">
            <a:avLst/>
          </a:prstGeom>
          <a:noFill/>
        </p:spPr>
        <p:txBody>
          <a:bodyPr wrap="square" rtlCol="0">
            <a:spAutoFit/>
          </a:bodyPr>
          <a:lstStyle/>
          <a:p>
            <a:pPr algn="ctr"/>
            <a:r>
              <a:rPr lang="en-US" sz="4400" dirty="0" smtClean="0">
                <a:solidFill>
                  <a:prstClr val="black"/>
                </a:solidFill>
              </a:rPr>
              <a:t>Self-Defeating Statements</a:t>
            </a:r>
            <a:endParaRPr lang="en-US" sz="4400" dirty="0">
              <a:solidFill>
                <a:prstClr val="black"/>
              </a:solidFill>
            </a:endParaRPr>
          </a:p>
        </p:txBody>
      </p:sp>
      <p:sp>
        <p:nvSpPr>
          <p:cNvPr id="7" name="TextBox 6"/>
          <p:cNvSpPr txBox="1"/>
          <p:nvPr/>
        </p:nvSpPr>
        <p:spPr>
          <a:xfrm>
            <a:off x="897637" y="1748888"/>
            <a:ext cx="10439399" cy="646331"/>
          </a:xfrm>
          <a:prstGeom prst="rect">
            <a:avLst/>
          </a:prstGeom>
          <a:noFill/>
        </p:spPr>
        <p:txBody>
          <a:bodyPr wrap="square" rtlCol="0">
            <a:spAutoFit/>
          </a:bodyPr>
          <a:lstStyle/>
          <a:p>
            <a:pPr algn="ctr"/>
            <a:r>
              <a:rPr lang="en-US" sz="3600" dirty="0">
                <a:solidFill>
                  <a:srgbClr val="FF0000"/>
                </a:solidFill>
              </a:rPr>
              <a:t>Is </a:t>
            </a:r>
            <a:r>
              <a:rPr lang="en-US" sz="3600" i="1" dirty="0">
                <a:solidFill>
                  <a:srgbClr val="FF0000"/>
                </a:solidFill>
              </a:rPr>
              <a:t>that</a:t>
            </a:r>
            <a:r>
              <a:rPr lang="en-US" sz="3600" dirty="0">
                <a:solidFill>
                  <a:srgbClr val="FF0000"/>
                </a:solidFill>
              </a:rPr>
              <a:t> right?  For </a:t>
            </a:r>
            <a:r>
              <a:rPr lang="en-US" sz="3600" i="1" dirty="0">
                <a:solidFill>
                  <a:srgbClr val="FF0000"/>
                </a:solidFill>
              </a:rPr>
              <a:t>everybody</a:t>
            </a:r>
            <a:r>
              <a:rPr lang="en-US" sz="3600" dirty="0">
                <a:solidFill>
                  <a:srgbClr val="FF0000"/>
                </a:solidFill>
              </a:rPr>
              <a:t>?</a:t>
            </a:r>
          </a:p>
        </p:txBody>
      </p:sp>
      <p:sp>
        <p:nvSpPr>
          <p:cNvPr id="8" name="TextBox 7"/>
          <p:cNvSpPr txBox="1"/>
          <p:nvPr/>
        </p:nvSpPr>
        <p:spPr>
          <a:xfrm>
            <a:off x="478536" y="1108134"/>
            <a:ext cx="11277600" cy="646331"/>
          </a:xfrm>
          <a:prstGeom prst="rect">
            <a:avLst/>
          </a:prstGeom>
          <a:noFill/>
        </p:spPr>
        <p:txBody>
          <a:bodyPr wrap="square" rtlCol="0">
            <a:spAutoFit/>
          </a:bodyPr>
          <a:lstStyle/>
          <a:p>
            <a:pPr algn="ctr"/>
            <a:r>
              <a:rPr lang="en-US" sz="3600" dirty="0">
                <a:solidFill>
                  <a:prstClr val="black"/>
                </a:solidFill>
              </a:rPr>
              <a:t>“There is no absolute right and wrong for everybody.”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336" y="2574797"/>
            <a:ext cx="7112000" cy="4005179"/>
          </a:xfrm>
          <a:prstGeom prst="rect">
            <a:avLst/>
          </a:prstGeom>
          <a:ln w="73025">
            <a:solidFill>
              <a:schemeClr val="tx1"/>
            </a:solidFill>
          </a:ln>
          <a:effectLst/>
        </p:spPr>
      </p:pic>
    </p:spTree>
    <p:extLst>
      <p:ext uri="{BB962C8B-B14F-4D97-AF65-F5344CB8AC3E}">
        <p14:creationId xmlns:p14="http://schemas.microsoft.com/office/powerpoint/2010/main" val="1863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An Objective Moral Law Exists</a:t>
            </a:r>
          </a:p>
        </p:txBody>
      </p:sp>
      <p:sp>
        <p:nvSpPr>
          <p:cNvPr id="8" name="TextBox 7"/>
          <p:cNvSpPr txBox="1"/>
          <p:nvPr/>
        </p:nvSpPr>
        <p:spPr>
          <a:xfrm>
            <a:off x="838657" y="1317660"/>
            <a:ext cx="10516514" cy="1815882"/>
          </a:xfrm>
          <a:prstGeom prst="rect">
            <a:avLst/>
          </a:prstGeom>
          <a:noFill/>
        </p:spPr>
        <p:txBody>
          <a:bodyPr wrap="square" rtlCol="0">
            <a:spAutoFit/>
          </a:bodyPr>
          <a:lstStyle/>
          <a:p>
            <a:pPr marL="557213" indent="-385763">
              <a:buFont typeface="+mj-lt"/>
              <a:buAutoNum type="arabicPeriod"/>
            </a:pPr>
            <a:r>
              <a:rPr lang="en-US" sz="2800" dirty="0">
                <a:solidFill>
                  <a:prstClr val="black"/>
                </a:solidFill>
                <a:latin typeface="Calibri"/>
              </a:rPr>
              <a:t>Some moral principles are true despite anyone’s opinion.</a:t>
            </a:r>
          </a:p>
          <a:p>
            <a:pPr marL="557213" indent="-385763">
              <a:buFont typeface="+mj-lt"/>
              <a:buAutoNum type="arabicPeriod"/>
            </a:pPr>
            <a:r>
              <a:rPr lang="en-US" sz="2800" dirty="0">
                <a:solidFill>
                  <a:prstClr val="black"/>
                </a:solidFill>
                <a:latin typeface="Calibri"/>
              </a:rPr>
              <a:t>We can’t make a moral comparisons without a standard.</a:t>
            </a:r>
          </a:p>
          <a:p>
            <a:pPr marL="557213" indent="-385763">
              <a:buFont typeface="+mj-lt"/>
              <a:buAutoNum type="arabicPeriod"/>
            </a:pPr>
            <a:r>
              <a:rPr lang="en-US" sz="2800" dirty="0">
                <a:solidFill>
                  <a:prstClr val="black"/>
                </a:solidFill>
                <a:latin typeface="Calibri"/>
              </a:rPr>
              <a:t>To deny absolute moral truth is self-defeating.</a:t>
            </a:r>
          </a:p>
          <a:p>
            <a:pPr marL="557213" indent="-385763">
              <a:buFont typeface="+mj-lt"/>
              <a:buAutoNum type="arabicPeriod"/>
            </a:pPr>
            <a:r>
              <a:rPr lang="en-US" sz="2800" dirty="0">
                <a:solidFill>
                  <a:prstClr val="black"/>
                </a:solidFill>
                <a:latin typeface="Calibri"/>
              </a:rPr>
              <a:t>We know the moral law by </a:t>
            </a:r>
            <a:r>
              <a:rPr lang="en-US" sz="2800" i="1" dirty="0">
                <a:solidFill>
                  <a:prstClr val="black"/>
                </a:solidFill>
                <a:latin typeface="Calibri"/>
              </a:rPr>
              <a:t>reactions</a:t>
            </a:r>
            <a:r>
              <a:rPr lang="en-US" sz="2800" dirty="0">
                <a:solidFill>
                  <a:prstClr val="black"/>
                </a:solidFill>
                <a:latin typeface="Calibri"/>
              </a:rPr>
              <a:t>, not actions.</a:t>
            </a:r>
          </a:p>
        </p:txBody>
      </p:sp>
      <p:sp>
        <p:nvSpPr>
          <p:cNvPr id="9" name="TextBox 8"/>
          <p:cNvSpPr txBox="1"/>
          <p:nvPr/>
        </p:nvSpPr>
        <p:spPr>
          <a:xfrm>
            <a:off x="914400" y="3021489"/>
            <a:ext cx="7620000" cy="954107"/>
          </a:xfrm>
          <a:prstGeom prst="rect">
            <a:avLst/>
          </a:prstGeom>
          <a:noFill/>
        </p:spPr>
        <p:txBody>
          <a:bodyPr wrap="square" rtlCol="0">
            <a:spAutoFit/>
          </a:bodyPr>
          <a:lstStyle/>
          <a:p>
            <a:pPr marL="171450" algn="ctr"/>
            <a:r>
              <a:rPr lang="en-US" sz="2800" dirty="0">
                <a:solidFill>
                  <a:prstClr val="black"/>
                </a:solidFill>
                <a:latin typeface="Calibri"/>
              </a:rPr>
              <a:t>Not by what we do to others</a:t>
            </a:r>
            <a:r>
              <a:rPr lang="is-IS" sz="2800" dirty="0">
                <a:solidFill>
                  <a:prstClr val="black"/>
                </a:solidFill>
                <a:latin typeface="Calibri"/>
              </a:rPr>
              <a:t>…</a:t>
            </a:r>
          </a:p>
          <a:p>
            <a:pPr marL="171450" algn="ctr"/>
            <a:r>
              <a:rPr lang="en-US" sz="2800" dirty="0" smtClean="0">
                <a:solidFill>
                  <a:prstClr val="black"/>
                </a:solidFill>
                <a:latin typeface="Calibri"/>
              </a:rPr>
              <a:t>But by what we want others to do to us.</a:t>
            </a:r>
            <a:endParaRPr lang="en-US" sz="2800" dirty="0">
              <a:solidFill>
                <a:prstClr val="black"/>
              </a:solidFill>
              <a:latin typeface="Calibri"/>
            </a:endParaRPr>
          </a:p>
        </p:txBody>
      </p:sp>
      <p:sp>
        <p:nvSpPr>
          <p:cNvPr id="10" name="TextBox 9"/>
          <p:cNvSpPr txBox="1"/>
          <p:nvPr/>
        </p:nvSpPr>
        <p:spPr>
          <a:xfrm>
            <a:off x="304800" y="3950196"/>
            <a:ext cx="6951325" cy="523220"/>
          </a:xfrm>
          <a:prstGeom prst="rect">
            <a:avLst/>
          </a:prstGeom>
          <a:noFill/>
        </p:spPr>
        <p:txBody>
          <a:bodyPr wrap="square" rtlCol="0">
            <a:spAutoFit/>
          </a:bodyPr>
          <a:lstStyle/>
          <a:p>
            <a:pPr marL="171450" algn="ctr"/>
            <a:r>
              <a:rPr lang="en-US" sz="2800" dirty="0">
                <a:solidFill>
                  <a:srgbClr val="FF0000"/>
                </a:solidFill>
                <a:latin typeface="Calibri"/>
              </a:rPr>
              <a:t>Moral laws are not defined, but </a:t>
            </a:r>
            <a:r>
              <a:rPr lang="en-US" sz="2800" i="1" dirty="0">
                <a:solidFill>
                  <a:srgbClr val="FF0000"/>
                </a:solidFill>
                <a:latin typeface="Calibri"/>
              </a:rPr>
              <a:t>discovered</a:t>
            </a:r>
            <a:r>
              <a:rPr lang="en-US" sz="2800" dirty="0">
                <a:solidFill>
                  <a:srgbClr val="FF0000"/>
                </a:solidFill>
                <a:latin typeface="Calibri"/>
              </a:rPr>
              <a:t>.</a:t>
            </a:r>
          </a:p>
        </p:txBody>
      </p:sp>
    </p:spTree>
    <p:extLst>
      <p:ext uri="{BB962C8B-B14F-4D97-AF65-F5344CB8AC3E}">
        <p14:creationId xmlns:p14="http://schemas.microsoft.com/office/powerpoint/2010/main" val="14701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00800" y="1257301"/>
            <a:ext cx="4957762" cy="5159225"/>
          </a:xfrm>
          <a:prstGeom prst="rect">
            <a:avLst/>
          </a:prstGeom>
        </p:spPr>
      </p:pic>
      <p:grpSp>
        <p:nvGrpSpPr>
          <p:cNvPr id="9" name="Group 8"/>
          <p:cNvGrpSpPr/>
          <p:nvPr/>
        </p:nvGrpSpPr>
        <p:grpSpPr>
          <a:xfrm rot="1998567">
            <a:off x="1437898" y="1538722"/>
            <a:ext cx="1569695" cy="1821086"/>
            <a:chOff x="1066800" y="1447801"/>
            <a:chExt cx="1219200" cy="1676400"/>
          </a:xfrm>
        </p:grpSpPr>
        <p:sp>
          <p:nvSpPr>
            <p:cNvPr id="7" name="Vertical Scroll 6"/>
            <p:cNvSpPr/>
            <p:nvPr/>
          </p:nvSpPr>
          <p:spPr>
            <a:xfrm rot="16200000">
              <a:off x="838200" y="1676401"/>
              <a:ext cx="1676400" cy="1219200"/>
            </a:xfrm>
            <a:prstGeom prst="vertic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6" name="TextBox 5"/>
            <p:cNvSpPr txBox="1"/>
            <p:nvPr/>
          </p:nvSpPr>
          <p:spPr>
            <a:xfrm>
              <a:off x="1257299" y="1846850"/>
              <a:ext cx="838200" cy="878303"/>
            </a:xfrm>
            <a:prstGeom prst="rect">
              <a:avLst/>
            </a:prstGeom>
            <a:noFill/>
          </p:spPr>
          <p:txBody>
            <a:bodyPr wrap="square" rtlCol="0">
              <a:spAutoFit/>
            </a:bodyPr>
            <a:lstStyle/>
            <a:p>
              <a:pPr algn="ctr"/>
              <a:r>
                <a:rPr lang="en-US" sz="2800" b="1" dirty="0">
                  <a:solidFill>
                    <a:prstClr val="black"/>
                  </a:solidFill>
                  <a:latin typeface="Calibri"/>
                </a:rPr>
                <a:t>Moral</a:t>
              </a:r>
            </a:p>
            <a:p>
              <a:pPr algn="ctr"/>
              <a:r>
                <a:rPr lang="en-US" sz="2800" b="1" dirty="0">
                  <a:solidFill>
                    <a:prstClr val="black"/>
                  </a:solidFill>
                  <a:latin typeface="Calibri"/>
                </a:rPr>
                <a:t>Code</a:t>
              </a:r>
            </a:p>
          </p:txBody>
        </p:sp>
      </p:grpSp>
      <p:sp>
        <p:nvSpPr>
          <p:cNvPr id="8" name="TextBox 7"/>
          <p:cNvSpPr txBox="1"/>
          <p:nvPr/>
        </p:nvSpPr>
        <p:spPr>
          <a:xfrm>
            <a:off x="686714" y="432413"/>
            <a:ext cx="10820400" cy="769441"/>
          </a:xfrm>
          <a:prstGeom prst="rect">
            <a:avLst/>
          </a:prstGeom>
          <a:noFill/>
        </p:spPr>
        <p:txBody>
          <a:bodyPr wrap="square" rtlCol="0">
            <a:spAutoFit/>
          </a:bodyPr>
          <a:lstStyle/>
          <a:p>
            <a:pPr algn="ctr"/>
            <a:r>
              <a:rPr lang="en-US" sz="4400" dirty="0" smtClean="0">
                <a:solidFill>
                  <a:prstClr val="black"/>
                </a:solidFill>
              </a:rPr>
              <a:t>Objective Moral Values</a:t>
            </a:r>
            <a:endParaRPr lang="en-US" sz="4400" dirty="0">
              <a:solidFill>
                <a:prstClr val="black"/>
              </a:solidFill>
            </a:endParaRPr>
          </a:p>
        </p:txBody>
      </p:sp>
    </p:spTree>
    <p:extLst>
      <p:ext uri="{BB962C8B-B14F-4D97-AF65-F5344CB8AC3E}">
        <p14:creationId xmlns:p14="http://schemas.microsoft.com/office/powerpoint/2010/main" val="18223851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The </a:t>
            </a:r>
            <a:r>
              <a:rPr lang="en-US" sz="4400" dirty="0" smtClean="0">
                <a:solidFill>
                  <a:prstClr val="black"/>
                </a:solidFill>
              </a:rPr>
              <a:t>Moral </a:t>
            </a:r>
            <a:r>
              <a:rPr lang="en-US" sz="4400" dirty="0">
                <a:solidFill>
                  <a:prstClr val="black"/>
                </a:solidFill>
              </a:rPr>
              <a:t>Argument</a:t>
            </a:r>
          </a:p>
        </p:txBody>
      </p:sp>
      <p:sp>
        <p:nvSpPr>
          <p:cNvPr id="7" name="TextBox 6"/>
          <p:cNvSpPr txBox="1"/>
          <p:nvPr/>
        </p:nvSpPr>
        <p:spPr>
          <a:xfrm>
            <a:off x="712114" y="1533043"/>
            <a:ext cx="7481847" cy="584775"/>
          </a:xfrm>
          <a:prstGeom prst="rect">
            <a:avLst/>
          </a:prstGeom>
          <a:noFill/>
        </p:spPr>
        <p:txBody>
          <a:bodyPr wrap="square" rtlCol="0">
            <a:spAutoFit/>
          </a:bodyPr>
          <a:lstStyle/>
          <a:p>
            <a:pPr marL="228600"/>
            <a:r>
              <a:rPr lang="en-US" sz="3200" dirty="0"/>
              <a:t>The cause of the universe must be:</a:t>
            </a:r>
          </a:p>
        </p:txBody>
      </p:sp>
      <p:sp>
        <p:nvSpPr>
          <p:cNvPr id="8" name="TextBox 7"/>
          <p:cNvSpPr txBox="1"/>
          <p:nvPr/>
        </p:nvSpPr>
        <p:spPr>
          <a:xfrm>
            <a:off x="712115" y="2020769"/>
            <a:ext cx="9067800" cy="2062103"/>
          </a:xfrm>
          <a:prstGeom prst="rect">
            <a:avLst/>
          </a:prstGeom>
          <a:noFill/>
        </p:spPr>
        <p:txBody>
          <a:bodyPr wrap="square" rtlCol="0">
            <a:spAutoFit/>
          </a:bodyPr>
          <a:lstStyle/>
          <a:p>
            <a:pPr marL="514350" indent="-342900">
              <a:buFont typeface="Wingdings" charset="2"/>
              <a:buChar char="Ø"/>
            </a:pPr>
            <a:r>
              <a:rPr lang="en-US" sz="3200" dirty="0">
                <a:solidFill>
                  <a:prstClr val="black"/>
                </a:solidFill>
              </a:rPr>
              <a:t>Absolutely morally pure</a:t>
            </a:r>
            <a:r>
              <a:rPr lang="en-US" sz="3200" dirty="0" smtClean="0">
                <a:solidFill>
                  <a:prstClr val="black"/>
                </a:solidFill>
              </a:rPr>
              <a:t>.</a:t>
            </a:r>
          </a:p>
          <a:p>
            <a:pPr marL="514350" indent="-342900">
              <a:buFont typeface="Wingdings" charset="2"/>
              <a:buChar char="Ø"/>
            </a:pPr>
            <a:r>
              <a:rPr lang="en-US" sz="3200" dirty="0" smtClean="0">
                <a:solidFill>
                  <a:prstClr val="black"/>
                </a:solidFill>
              </a:rPr>
              <a:t>Infinitely loving.</a:t>
            </a:r>
            <a:endParaRPr lang="en-US" sz="3200" dirty="0">
              <a:solidFill>
                <a:prstClr val="black"/>
              </a:solidFill>
            </a:endParaRPr>
          </a:p>
          <a:p>
            <a:pPr marL="514350" indent="-342900">
              <a:buFont typeface="Wingdings" charset="2"/>
              <a:buChar char="Ø"/>
            </a:pPr>
            <a:r>
              <a:rPr lang="en-US" sz="3200" dirty="0" smtClean="0">
                <a:solidFill>
                  <a:prstClr val="black"/>
                </a:solidFill>
              </a:rPr>
              <a:t>Infinitely just.</a:t>
            </a:r>
            <a:endParaRPr lang="en-US" sz="3200" dirty="0">
              <a:solidFill>
                <a:prstClr val="black"/>
              </a:solidFill>
            </a:endParaRPr>
          </a:p>
          <a:p>
            <a:pPr marL="514350" indent="-342900">
              <a:buFont typeface="Wingdings" charset="2"/>
              <a:buChar char="Ø"/>
            </a:pPr>
            <a:r>
              <a:rPr lang="en-US" sz="3200" dirty="0" smtClean="0">
                <a:solidFill>
                  <a:prstClr val="black"/>
                </a:solidFill>
              </a:rPr>
              <a:t>Perfectly good</a:t>
            </a:r>
            <a:r>
              <a:rPr lang="en-US" sz="3200" dirty="0">
                <a:solidFill>
                  <a:prstClr val="black"/>
                </a:solidFill>
              </a:rPr>
              <a:t>.</a:t>
            </a:r>
          </a:p>
        </p:txBody>
      </p:sp>
    </p:spTree>
    <p:extLst>
      <p:ext uri="{BB962C8B-B14F-4D97-AF65-F5344CB8AC3E}">
        <p14:creationId xmlns:p14="http://schemas.microsoft.com/office/powerpoint/2010/main" val="141490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458"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The </a:t>
            </a:r>
            <a:r>
              <a:rPr lang="en-US" sz="4400" dirty="0" smtClean="0">
                <a:solidFill>
                  <a:prstClr val="black"/>
                </a:solidFill>
              </a:rPr>
              <a:t>Cause of the Universe</a:t>
            </a:r>
            <a:endParaRPr lang="en-US" sz="4400" dirty="0">
              <a:solidFill>
                <a:prstClr val="black"/>
              </a:solidFill>
            </a:endParaRPr>
          </a:p>
        </p:txBody>
      </p:sp>
      <p:sp>
        <p:nvSpPr>
          <p:cNvPr id="9" name="TextBox 8"/>
          <p:cNvSpPr txBox="1"/>
          <p:nvPr/>
        </p:nvSpPr>
        <p:spPr>
          <a:xfrm>
            <a:off x="403780" y="1366595"/>
            <a:ext cx="6397795" cy="2677656"/>
          </a:xfrm>
          <a:prstGeom prst="rect">
            <a:avLst/>
          </a:prstGeom>
          <a:noFill/>
        </p:spPr>
        <p:txBody>
          <a:bodyPr wrap="square" rtlCol="0">
            <a:spAutoFit/>
          </a:bodyPr>
          <a:lstStyle/>
          <a:p>
            <a:pPr marL="514350" indent="-342900">
              <a:buFont typeface="Arial"/>
              <a:buChar char="•"/>
            </a:pPr>
            <a:r>
              <a:rPr lang="en-US" sz="2800" dirty="0">
                <a:solidFill>
                  <a:prstClr val="black"/>
                </a:solidFill>
                <a:latin typeface="Calibri"/>
              </a:rPr>
              <a:t>Supernatural</a:t>
            </a:r>
            <a:r>
              <a:rPr lang="en-US" sz="2800" dirty="0" smtClean="0">
                <a:solidFill>
                  <a:prstClr val="black"/>
                </a:solidFill>
                <a:latin typeface="Calibri"/>
              </a:rPr>
              <a:t>.</a:t>
            </a:r>
            <a:endParaRPr lang="en-US" sz="2800" dirty="0" smtClean="0">
              <a:solidFill>
                <a:srgbClr val="FF0000"/>
              </a:solidFill>
              <a:latin typeface="Calibri"/>
            </a:endParaRPr>
          </a:p>
          <a:p>
            <a:pPr marL="514350" indent="-342900">
              <a:buFont typeface="Arial"/>
              <a:buChar char="•"/>
            </a:pPr>
            <a:r>
              <a:rPr lang="en-US" sz="2800" dirty="0" smtClean="0">
                <a:solidFill>
                  <a:prstClr val="black"/>
                </a:solidFill>
                <a:latin typeface="Calibri"/>
              </a:rPr>
              <a:t>Infinite, without limit.</a:t>
            </a:r>
            <a:endParaRPr lang="en-US" sz="2800" dirty="0" smtClean="0">
              <a:solidFill>
                <a:srgbClr val="FF0000"/>
              </a:solidFill>
              <a:latin typeface="Calibri"/>
            </a:endParaRPr>
          </a:p>
          <a:p>
            <a:pPr marL="514350" indent="-342900">
              <a:buFont typeface="Arial"/>
              <a:buChar char="•"/>
            </a:pPr>
            <a:r>
              <a:rPr lang="en-US" sz="2800" dirty="0" smtClean="0">
                <a:solidFill>
                  <a:prstClr val="black"/>
                </a:solidFill>
                <a:latin typeface="Calibri"/>
              </a:rPr>
              <a:t>Eternal</a:t>
            </a:r>
            <a:r>
              <a:rPr lang="en-US" sz="2800" dirty="0">
                <a:solidFill>
                  <a:prstClr val="black"/>
                </a:solidFill>
                <a:latin typeface="Calibri"/>
              </a:rPr>
              <a:t>, no beginning</a:t>
            </a:r>
            <a:r>
              <a:rPr lang="en-US" sz="2800" dirty="0" smtClean="0">
                <a:solidFill>
                  <a:prstClr val="black"/>
                </a:solidFill>
                <a:latin typeface="Calibri"/>
              </a:rPr>
              <a:t>.</a:t>
            </a:r>
            <a:endParaRPr lang="en-US" sz="2800" dirty="0">
              <a:solidFill>
                <a:srgbClr val="FF0000"/>
              </a:solidFill>
              <a:latin typeface="Calibri"/>
            </a:endParaRPr>
          </a:p>
          <a:p>
            <a:pPr marL="514350" indent="-342900">
              <a:buFont typeface="Arial"/>
              <a:buChar char="•"/>
            </a:pPr>
            <a:r>
              <a:rPr lang="en-US" sz="2800" dirty="0">
                <a:solidFill>
                  <a:prstClr val="black"/>
                </a:solidFill>
                <a:latin typeface="Calibri"/>
              </a:rPr>
              <a:t>Not physical or </a:t>
            </a:r>
            <a:r>
              <a:rPr lang="en-US" sz="2800" dirty="0" smtClean="0">
                <a:solidFill>
                  <a:prstClr val="black"/>
                </a:solidFill>
                <a:latin typeface="Calibri"/>
              </a:rPr>
              <a:t>material.</a:t>
            </a:r>
            <a:endParaRPr lang="en-US" sz="2800" dirty="0" smtClean="0">
              <a:solidFill>
                <a:srgbClr val="FF0000"/>
              </a:solidFill>
              <a:latin typeface="Calibri"/>
            </a:endParaRPr>
          </a:p>
          <a:p>
            <a:pPr marL="514350" indent="-342900">
              <a:buFont typeface="Arial"/>
              <a:buChar char="•"/>
            </a:pPr>
            <a:r>
              <a:rPr lang="en-US" sz="2800" dirty="0" smtClean="0">
                <a:solidFill>
                  <a:prstClr val="black"/>
                </a:solidFill>
                <a:latin typeface="Calibri"/>
              </a:rPr>
              <a:t>Highly </a:t>
            </a:r>
            <a:r>
              <a:rPr lang="en-US" sz="2800" dirty="0">
                <a:solidFill>
                  <a:prstClr val="black"/>
                </a:solidFill>
                <a:latin typeface="Calibri"/>
              </a:rPr>
              <a:t>powerful</a:t>
            </a:r>
            <a:r>
              <a:rPr lang="en-US" sz="2800" dirty="0" smtClean="0">
                <a:solidFill>
                  <a:prstClr val="black"/>
                </a:solidFill>
                <a:latin typeface="Calibri"/>
              </a:rPr>
              <a:t>.</a:t>
            </a:r>
            <a:endParaRPr lang="en-US" sz="2800" dirty="0">
              <a:solidFill>
                <a:srgbClr val="FF0000"/>
              </a:solidFill>
              <a:latin typeface="Calibri"/>
            </a:endParaRPr>
          </a:p>
          <a:p>
            <a:pPr marL="514350" indent="-342900">
              <a:buFont typeface="Arial"/>
              <a:buChar char="•"/>
            </a:pPr>
            <a:r>
              <a:rPr lang="en-US" sz="2800" dirty="0">
                <a:solidFill>
                  <a:prstClr val="black"/>
                </a:solidFill>
                <a:latin typeface="Calibri"/>
              </a:rPr>
              <a:t>Highly Intelligent</a:t>
            </a:r>
            <a:r>
              <a:rPr lang="en-US" sz="2800" dirty="0" smtClean="0">
                <a:solidFill>
                  <a:prstClr val="black"/>
                </a:solidFill>
                <a:latin typeface="Calibri"/>
              </a:rPr>
              <a:t>.</a:t>
            </a:r>
            <a:endParaRPr lang="en-US" sz="2800" dirty="0">
              <a:solidFill>
                <a:srgbClr val="FF0000"/>
              </a:solidFill>
              <a:latin typeface="Calibri"/>
            </a:endParaRPr>
          </a:p>
        </p:txBody>
      </p:sp>
      <p:sp>
        <p:nvSpPr>
          <p:cNvPr id="10" name="TextBox 9"/>
          <p:cNvSpPr txBox="1"/>
          <p:nvPr/>
        </p:nvSpPr>
        <p:spPr>
          <a:xfrm>
            <a:off x="6379742" y="1366595"/>
            <a:ext cx="5610479" cy="2677656"/>
          </a:xfrm>
          <a:prstGeom prst="rect">
            <a:avLst/>
          </a:prstGeom>
          <a:noFill/>
        </p:spPr>
        <p:txBody>
          <a:bodyPr wrap="square" rtlCol="0">
            <a:spAutoFit/>
          </a:bodyPr>
          <a:lstStyle/>
          <a:p>
            <a:pPr marL="428625" indent="-257175">
              <a:buFont typeface="Arial"/>
              <a:buChar char="•"/>
            </a:pPr>
            <a:r>
              <a:rPr lang="en-US" sz="2800" dirty="0">
                <a:solidFill>
                  <a:prstClr val="black"/>
                </a:solidFill>
                <a:latin typeface="Calibri"/>
              </a:rPr>
              <a:t>Purposeful</a:t>
            </a:r>
            <a:r>
              <a:rPr lang="en-US" sz="2800" dirty="0" smtClean="0">
                <a:solidFill>
                  <a:prstClr val="black"/>
                </a:solidFill>
                <a:latin typeface="Calibri"/>
              </a:rPr>
              <a:t>.</a:t>
            </a:r>
            <a:endParaRPr lang="en-US" sz="2800" dirty="0">
              <a:solidFill>
                <a:srgbClr val="FF0000"/>
              </a:solidFill>
              <a:latin typeface="Calibri"/>
            </a:endParaRPr>
          </a:p>
          <a:p>
            <a:pPr marL="428625" indent="-257175">
              <a:buFont typeface="Arial"/>
              <a:buChar char="•"/>
            </a:pPr>
            <a:r>
              <a:rPr lang="en-US" sz="2800" dirty="0">
                <a:solidFill>
                  <a:prstClr val="black"/>
                </a:solidFill>
                <a:latin typeface="Calibri"/>
              </a:rPr>
              <a:t>Personal</a:t>
            </a:r>
            <a:r>
              <a:rPr lang="en-US" sz="2800" dirty="0" smtClean="0">
                <a:solidFill>
                  <a:prstClr val="black"/>
                </a:solidFill>
                <a:latin typeface="Calibri"/>
              </a:rPr>
              <a:t>.</a:t>
            </a:r>
            <a:endParaRPr lang="en-US" sz="2800" dirty="0">
              <a:solidFill>
                <a:srgbClr val="FF0000"/>
              </a:solidFill>
              <a:latin typeface="Calibri"/>
            </a:endParaRPr>
          </a:p>
          <a:p>
            <a:pPr marL="428625" indent="-257175">
              <a:buFont typeface="Arial"/>
              <a:buChar char="•"/>
            </a:pPr>
            <a:r>
              <a:rPr lang="en-US" sz="2800" dirty="0">
                <a:solidFill>
                  <a:prstClr val="black"/>
                </a:solidFill>
                <a:latin typeface="Calibri"/>
              </a:rPr>
              <a:t>Absolutely morally </a:t>
            </a:r>
            <a:r>
              <a:rPr lang="en-US" sz="2800" dirty="0" smtClean="0">
                <a:solidFill>
                  <a:prstClr val="black"/>
                </a:solidFill>
                <a:latin typeface="Calibri"/>
              </a:rPr>
              <a:t>pure.</a:t>
            </a:r>
            <a:endParaRPr lang="en-US" sz="2800" dirty="0" smtClean="0">
              <a:solidFill>
                <a:srgbClr val="FF0000"/>
              </a:solidFill>
              <a:latin typeface="Calibri"/>
            </a:endParaRPr>
          </a:p>
          <a:p>
            <a:pPr marL="428625" indent="-257175">
              <a:buFont typeface="Arial"/>
              <a:buChar char="•"/>
            </a:pPr>
            <a:r>
              <a:rPr lang="en-US" sz="2800" dirty="0" smtClean="0">
                <a:solidFill>
                  <a:prstClr val="black"/>
                </a:solidFill>
                <a:latin typeface="Calibri"/>
              </a:rPr>
              <a:t>Infinitely loving.</a:t>
            </a:r>
            <a:endParaRPr lang="en-US" sz="2800" dirty="0">
              <a:solidFill>
                <a:srgbClr val="FF0000"/>
              </a:solidFill>
              <a:latin typeface="Calibri"/>
            </a:endParaRPr>
          </a:p>
          <a:p>
            <a:pPr marL="428625" indent="-257175">
              <a:buFont typeface="Arial"/>
              <a:buChar char="•"/>
            </a:pPr>
            <a:r>
              <a:rPr lang="en-US" sz="2800" dirty="0" smtClean="0">
                <a:solidFill>
                  <a:prstClr val="black"/>
                </a:solidFill>
                <a:latin typeface="Calibri"/>
              </a:rPr>
              <a:t>Infinitely just.</a:t>
            </a:r>
            <a:endParaRPr lang="en-US" sz="2800" dirty="0">
              <a:solidFill>
                <a:srgbClr val="FF0000"/>
              </a:solidFill>
              <a:latin typeface="Calibri"/>
            </a:endParaRPr>
          </a:p>
          <a:p>
            <a:pPr marL="428625" indent="-257175">
              <a:buFont typeface="Arial"/>
              <a:buChar char="•"/>
            </a:pPr>
            <a:r>
              <a:rPr lang="en-US" sz="2800" dirty="0" smtClean="0">
                <a:solidFill>
                  <a:prstClr val="black"/>
                </a:solidFill>
                <a:latin typeface="Calibri"/>
              </a:rPr>
              <a:t>All good.</a:t>
            </a:r>
            <a:endParaRPr lang="en-US" sz="2800" dirty="0">
              <a:solidFill>
                <a:srgbClr val="FF0000"/>
              </a:solidFill>
              <a:latin typeface="Calibri"/>
            </a:endParaRPr>
          </a:p>
        </p:txBody>
      </p:sp>
      <p:sp>
        <p:nvSpPr>
          <p:cNvPr id="8" name="TextBox 7"/>
          <p:cNvSpPr txBox="1"/>
          <p:nvPr/>
        </p:nvSpPr>
        <p:spPr>
          <a:xfrm>
            <a:off x="686714" y="4208992"/>
            <a:ext cx="3962400" cy="584775"/>
          </a:xfrm>
          <a:prstGeom prst="rect">
            <a:avLst/>
          </a:prstGeom>
          <a:noFill/>
        </p:spPr>
        <p:txBody>
          <a:bodyPr wrap="square" rtlCol="0">
            <a:spAutoFit/>
          </a:bodyPr>
          <a:lstStyle/>
          <a:p>
            <a:pPr marL="514350" indent="-342900">
              <a:buFont typeface="Wingdings" charset="2"/>
              <a:buChar char="Ø"/>
            </a:pPr>
            <a:r>
              <a:rPr lang="en-US" sz="3200" dirty="0">
                <a:solidFill>
                  <a:srgbClr val="FF0000"/>
                </a:solidFill>
                <a:latin typeface="Calibri"/>
              </a:rPr>
              <a:t>A </a:t>
            </a:r>
            <a:r>
              <a:rPr lang="en-US" sz="3200" i="1" dirty="0">
                <a:solidFill>
                  <a:srgbClr val="FF0000"/>
                </a:solidFill>
                <a:latin typeface="Calibri"/>
              </a:rPr>
              <a:t>Theistic</a:t>
            </a:r>
            <a:r>
              <a:rPr lang="en-US" sz="3200" dirty="0">
                <a:solidFill>
                  <a:srgbClr val="FF0000"/>
                </a:solidFill>
                <a:latin typeface="Calibri"/>
              </a:rPr>
              <a:t> God</a:t>
            </a:r>
          </a:p>
        </p:txBody>
      </p:sp>
    </p:spTree>
    <p:extLst>
      <p:ext uri="{BB962C8B-B14F-4D97-AF65-F5344CB8AC3E}">
        <p14:creationId xmlns:p14="http://schemas.microsoft.com/office/powerpoint/2010/main" val="179369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fade">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fade">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3" end="3"/>
                                            </p:txEl>
                                          </p:spTgt>
                                        </p:tgtEl>
                                        <p:attrNameLst>
                                          <p:attrName>style.visibility</p:attrName>
                                        </p:attrNameLst>
                                      </p:cBhvr>
                                      <p:to>
                                        <p:strVal val="visible"/>
                                      </p:to>
                                    </p:set>
                                    <p:animEffect transition="in" filter="fade">
                                      <p:cBhvr>
                                        <p:cTn id="52" dur="500"/>
                                        <p:tgtEl>
                                          <p:spTgt spid="10">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xEl>
                                              <p:pRg st="4" end="4"/>
                                            </p:txEl>
                                          </p:spTgt>
                                        </p:tgtEl>
                                        <p:attrNameLst>
                                          <p:attrName>style.visibility</p:attrName>
                                        </p:attrNameLst>
                                      </p:cBhvr>
                                      <p:to>
                                        <p:strVal val="visible"/>
                                      </p:to>
                                    </p:set>
                                    <p:animEffect transition="in" filter="fade">
                                      <p:cBhvr>
                                        <p:cTn id="57" dur="500"/>
                                        <p:tgtEl>
                                          <p:spTgt spid="10">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xEl>
                                              <p:pRg st="5" end="5"/>
                                            </p:txEl>
                                          </p:spTgt>
                                        </p:tgtEl>
                                        <p:attrNameLst>
                                          <p:attrName>style.visibility</p:attrName>
                                        </p:attrNameLst>
                                      </p:cBhvr>
                                      <p:to>
                                        <p:strVal val="visible"/>
                                      </p:to>
                                    </p:set>
                                    <p:animEffect transition="in" filter="fade">
                                      <p:cBhvr>
                                        <p:cTn id="62" dur="500"/>
                                        <p:tgtEl>
                                          <p:spTgt spid="10">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6" name="TextBox 5"/>
          <p:cNvSpPr txBox="1"/>
          <p:nvPr/>
        </p:nvSpPr>
        <p:spPr>
          <a:xfrm>
            <a:off x="990600" y="762000"/>
            <a:ext cx="9982200" cy="1754326"/>
          </a:xfrm>
          <a:prstGeom prst="rect">
            <a:avLst/>
          </a:prstGeom>
          <a:noFill/>
        </p:spPr>
        <p:txBody>
          <a:bodyPr wrap="square" rtlCol="0">
            <a:spAutoFit/>
          </a:bodyPr>
          <a:lstStyle/>
          <a:p>
            <a:pPr marL="1730375" indent="-1730375"/>
            <a:r>
              <a:rPr lang="en-US" sz="3600" u="sng" dirty="0" smtClean="0"/>
              <a:t>Theism</a:t>
            </a:r>
            <a:r>
              <a:rPr lang="en-US" sz="3600" dirty="0" smtClean="0"/>
              <a:t>: </a:t>
            </a:r>
            <a:r>
              <a:rPr lang="en-US" sz="3600" dirty="0"/>
              <a:t> </a:t>
            </a:r>
            <a:r>
              <a:rPr lang="en-US" sz="3600" dirty="0" smtClean="0"/>
              <a:t>Belief in one </a:t>
            </a:r>
            <a:r>
              <a:rPr lang="en-US" sz="3600" dirty="0"/>
              <a:t>infinite, eternal, personal God who created the universe and is active in every day affairs. </a:t>
            </a:r>
            <a:endParaRPr lang="en-US" sz="3600" dirty="0">
              <a:solidFill>
                <a:prstClr val="black"/>
              </a:solidFill>
            </a:endParaRPr>
          </a:p>
        </p:txBody>
      </p:sp>
    </p:spTree>
    <p:extLst>
      <p:ext uri="{BB962C8B-B14F-4D97-AF65-F5344CB8AC3E}">
        <p14:creationId xmlns:p14="http://schemas.microsoft.com/office/powerpoint/2010/main" val="664812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458"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The </a:t>
            </a:r>
            <a:r>
              <a:rPr lang="en-US" sz="4400" dirty="0" smtClean="0">
                <a:solidFill>
                  <a:prstClr val="black"/>
                </a:solidFill>
              </a:rPr>
              <a:t>Cause of the Universe</a:t>
            </a:r>
            <a:endParaRPr lang="en-US" sz="4400" dirty="0">
              <a:solidFill>
                <a:prstClr val="black"/>
              </a:solidFill>
            </a:endParaRPr>
          </a:p>
        </p:txBody>
      </p:sp>
      <p:sp>
        <p:nvSpPr>
          <p:cNvPr id="9" name="TextBox 8"/>
          <p:cNvSpPr txBox="1"/>
          <p:nvPr/>
        </p:nvSpPr>
        <p:spPr>
          <a:xfrm>
            <a:off x="403780" y="1366595"/>
            <a:ext cx="6397795" cy="2677656"/>
          </a:xfrm>
          <a:prstGeom prst="rect">
            <a:avLst/>
          </a:prstGeom>
          <a:noFill/>
        </p:spPr>
        <p:txBody>
          <a:bodyPr wrap="square" rtlCol="0">
            <a:spAutoFit/>
          </a:bodyPr>
          <a:lstStyle/>
          <a:p>
            <a:pPr marL="514350" indent="-342900">
              <a:buFont typeface="Arial"/>
              <a:buChar char="•"/>
            </a:pPr>
            <a:r>
              <a:rPr lang="en-US" sz="2800" dirty="0">
                <a:solidFill>
                  <a:prstClr val="black"/>
                </a:solidFill>
                <a:latin typeface="Calibri"/>
              </a:rPr>
              <a:t>Supernatural</a:t>
            </a:r>
            <a:r>
              <a:rPr lang="en-US" sz="2800" dirty="0" smtClean="0">
                <a:solidFill>
                  <a:prstClr val="black"/>
                </a:solidFill>
                <a:latin typeface="Calibri"/>
              </a:rPr>
              <a:t>. </a:t>
            </a:r>
            <a:r>
              <a:rPr lang="en-US" sz="2800" dirty="0" smtClean="0">
                <a:solidFill>
                  <a:srgbClr val="FF0000"/>
                </a:solidFill>
                <a:latin typeface="Calibri"/>
              </a:rPr>
              <a:t>Isaiah 57:15</a:t>
            </a:r>
            <a:endParaRPr lang="en-US" sz="2800" dirty="0">
              <a:solidFill>
                <a:srgbClr val="FF0000"/>
              </a:solidFill>
              <a:latin typeface="Calibri"/>
            </a:endParaRPr>
          </a:p>
          <a:p>
            <a:pPr marL="514350" indent="-342900">
              <a:buFont typeface="Arial"/>
              <a:buChar char="•"/>
            </a:pPr>
            <a:r>
              <a:rPr lang="en-US" sz="2800" dirty="0">
                <a:solidFill>
                  <a:prstClr val="black"/>
                </a:solidFill>
                <a:latin typeface="Calibri"/>
              </a:rPr>
              <a:t>Infinite, without limit</a:t>
            </a:r>
            <a:r>
              <a:rPr lang="en-US" sz="2800" dirty="0" smtClean="0">
                <a:solidFill>
                  <a:prstClr val="black"/>
                </a:solidFill>
                <a:latin typeface="Calibri"/>
              </a:rPr>
              <a:t>. </a:t>
            </a:r>
            <a:r>
              <a:rPr lang="en-US" sz="2800" dirty="0" smtClean="0">
                <a:solidFill>
                  <a:srgbClr val="FF0000"/>
                </a:solidFill>
                <a:latin typeface="Calibri"/>
              </a:rPr>
              <a:t>Psalm</a:t>
            </a:r>
            <a:r>
              <a:rPr lang="en-US" sz="2800" dirty="0" smtClean="0">
                <a:solidFill>
                  <a:prstClr val="black"/>
                </a:solidFill>
                <a:latin typeface="Calibri"/>
              </a:rPr>
              <a:t> </a:t>
            </a:r>
            <a:r>
              <a:rPr lang="en-US" sz="2800" dirty="0" smtClean="0">
                <a:solidFill>
                  <a:srgbClr val="FF0000"/>
                </a:solidFill>
                <a:latin typeface="Calibri"/>
              </a:rPr>
              <a:t>139:7-10</a:t>
            </a:r>
            <a:endParaRPr lang="en-US" sz="2800" dirty="0">
              <a:solidFill>
                <a:srgbClr val="FF0000"/>
              </a:solidFill>
              <a:latin typeface="Calibri"/>
            </a:endParaRPr>
          </a:p>
          <a:p>
            <a:pPr marL="514350" indent="-342900">
              <a:buFont typeface="Arial"/>
              <a:buChar char="•"/>
            </a:pPr>
            <a:r>
              <a:rPr lang="en-US" sz="2800" dirty="0">
                <a:solidFill>
                  <a:prstClr val="black"/>
                </a:solidFill>
                <a:latin typeface="Calibri"/>
              </a:rPr>
              <a:t>Eternal, no beginning</a:t>
            </a:r>
            <a:r>
              <a:rPr lang="en-US" sz="2800" dirty="0" smtClean="0">
                <a:solidFill>
                  <a:prstClr val="black"/>
                </a:solidFill>
                <a:latin typeface="Calibri"/>
              </a:rPr>
              <a:t>. </a:t>
            </a:r>
            <a:r>
              <a:rPr lang="en-US" sz="2800" dirty="0" smtClean="0">
                <a:solidFill>
                  <a:srgbClr val="FF0000"/>
                </a:solidFill>
                <a:latin typeface="Calibri"/>
              </a:rPr>
              <a:t>Psalm 90:2</a:t>
            </a:r>
            <a:endParaRPr lang="en-US" sz="2800" dirty="0">
              <a:solidFill>
                <a:srgbClr val="FF0000"/>
              </a:solidFill>
              <a:latin typeface="Calibri"/>
            </a:endParaRPr>
          </a:p>
          <a:p>
            <a:pPr marL="514350" indent="-342900">
              <a:buFont typeface="Arial"/>
              <a:buChar char="•"/>
            </a:pPr>
            <a:r>
              <a:rPr lang="en-US" sz="2800" dirty="0">
                <a:solidFill>
                  <a:prstClr val="black"/>
                </a:solidFill>
                <a:latin typeface="Calibri"/>
              </a:rPr>
              <a:t>Not physical or </a:t>
            </a:r>
            <a:r>
              <a:rPr lang="en-US" sz="2800" dirty="0" smtClean="0">
                <a:solidFill>
                  <a:prstClr val="black"/>
                </a:solidFill>
                <a:latin typeface="Calibri"/>
              </a:rPr>
              <a:t>material. </a:t>
            </a:r>
            <a:r>
              <a:rPr lang="en-US" sz="2800" dirty="0" smtClean="0">
                <a:solidFill>
                  <a:srgbClr val="FF0000"/>
                </a:solidFill>
                <a:latin typeface="Calibri"/>
              </a:rPr>
              <a:t>John 4:24</a:t>
            </a:r>
          </a:p>
          <a:p>
            <a:pPr marL="514350" indent="-342900">
              <a:buFont typeface="Arial"/>
              <a:buChar char="•"/>
            </a:pPr>
            <a:r>
              <a:rPr lang="en-US" sz="2800" dirty="0" smtClean="0">
                <a:solidFill>
                  <a:prstClr val="black"/>
                </a:solidFill>
                <a:latin typeface="Calibri"/>
              </a:rPr>
              <a:t>Highly </a:t>
            </a:r>
            <a:r>
              <a:rPr lang="en-US" sz="2800" dirty="0">
                <a:solidFill>
                  <a:prstClr val="black"/>
                </a:solidFill>
                <a:latin typeface="Calibri"/>
              </a:rPr>
              <a:t>powerful</a:t>
            </a:r>
            <a:r>
              <a:rPr lang="en-US" sz="2800" dirty="0" smtClean="0">
                <a:solidFill>
                  <a:prstClr val="black"/>
                </a:solidFill>
                <a:latin typeface="Calibri"/>
              </a:rPr>
              <a:t>. </a:t>
            </a:r>
            <a:r>
              <a:rPr lang="en-US" sz="2800" dirty="0" smtClean="0">
                <a:solidFill>
                  <a:srgbClr val="FF0000"/>
                </a:solidFill>
                <a:latin typeface="Calibri"/>
              </a:rPr>
              <a:t>Job 26:14</a:t>
            </a:r>
            <a:endParaRPr lang="en-US" sz="2800" dirty="0">
              <a:solidFill>
                <a:srgbClr val="FF0000"/>
              </a:solidFill>
              <a:latin typeface="Calibri"/>
            </a:endParaRPr>
          </a:p>
          <a:p>
            <a:pPr marL="514350" indent="-342900">
              <a:buFont typeface="Arial"/>
              <a:buChar char="•"/>
            </a:pPr>
            <a:r>
              <a:rPr lang="en-US" sz="2800" dirty="0">
                <a:solidFill>
                  <a:prstClr val="black"/>
                </a:solidFill>
                <a:latin typeface="Calibri"/>
              </a:rPr>
              <a:t>Highly Intelligent</a:t>
            </a:r>
            <a:r>
              <a:rPr lang="en-US" sz="2800" dirty="0" smtClean="0">
                <a:solidFill>
                  <a:prstClr val="black"/>
                </a:solidFill>
                <a:latin typeface="Calibri"/>
              </a:rPr>
              <a:t>. </a:t>
            </a:r>
            <a:r>
              <a:rPr lang="en-US" sz="2800" dirty="0" smtClean="0">
                <a:solidFill>
                  <a:srgbClr val="FF0000"/>
                </a:solidFill>
                <a:latin typeface="Calibri"/>
              </a:rPr>
              <a:t>Isaiah 55:8</a:t>
            </a:r>
            <a:endParaRPr lang="en-US" sz="2800" dirty="0">
              <a:solidFill>
                <a:srgbClr val="FF0000"/>
              </a:solidFill>
              <a:latin typeface="Calibri"/>
            </a:endParaRPr>
          </a:p>
        </p:txBody>
      </p:sp>
      <p:sp>
        <p:nvSpPr>
          <p:cNvPr id="10" name="TextBox 9"/>
          <p:cNvSpPr txBox="1"/>
          <p:nvPr/>
        </p:nvSpPr>
        <p:spPr>
          <a:xfrm>
            <a:off x="6379742" y="1366595"/>
            <a:ext cx="5610479" cy="2677656"/>
          </a:xfrm>
          <a:prstGeom prst="rect">
            <a:avLst/>
          </a:prstGeom>
          <a:noFill/>
        </p:spPr>
        <p:txBody>
          <a:bodyPr wrap="square" rtlCol="0">
            <a:spAutoFit/>
          </a:bodyPr>
          <a:lstStyle/>
          <a:p>
            <a:pPr marL="428625" indent="-257175">
              <a:buFont typeface="Arial"/>
              <a:buChar char="•"/>
            </a:pPr>
            <a:r>
              <a:rPr lang="en-US" sz="2800" dirty="0">
                <a:solidFill>
                  <a:prstClr val="black"/>
                </a:solidFill>
                <a:latin typeface="Calibri"/>
              </a:rPr>
              <a:t>Purposeful</a:t>
            </a:r>
            <a:r>
              <a:rPr lang="en-US" sz="2800" dirty="0" smtClean="0">
                <a:solidFill>
                  <a:prstClr val="black"/>
                </a:solidFill>
                <a:latin typeface="Calibri"/>
              </a:rPr>
              <a:t>. </a:t>
            </a:r>
            <a:r>
              <a:rPr lang="en-US" sz="2800" dirty="0" smtClean="0">
                <a:solidFill>
                  <a:srgbClr val="FF0000"/>
                </a:solidFill>
                <a:latin typeface="Calibri"/>
              </a:rPr>
              <a:t>Jeremiah 29:11</a:t>
            </a:r>
            <a:endParaRPr lang="en-US" sz="2800" dirty="0">
              <a:solidFill>
                <a:srgbClr val="FF0000"/>
              </a:solidFill>
              <a:latin typeface="Calibri"/>
            </a:endParaRPr>
          </a:p>
          <a:p>
            <a:pPr marL="428625" indent="-257175">
              <a:buFont typeface="Arial"/>
              <a:buChar char="•"/>
            </a:pPr>
            <a:r>
              <a:rPr lang="en-US" sz="2800" dirty="0">
                <a:solidFill>
                  <a:prstClr val="black"/>
                </a:solidFill>
                <a:latin typeface="Calibri"/>
              </a:rPr>
              <a:t>Personal</a:t>
            </a:r>
            <a:r>
              <a:rPr lang="en-US" sz="2800" dirty="0" smtClean="0">
                <a:solidFill>
                  <a:prstClr val="black"/>
                </a:solidFill>
                <a:latin typeface="Calibri"/>
              </a:rPr>
              <a:t>. </a:t>
            </a:r>
            <a:r>
              <a:rPr lang="en-US" sz="2800" dirty="0" smtClean="0">
                <a:solidFill>
                  <a:srgbClr val="FF0000"/>
                </a:solidFill>
                <a:latin typeface="Calibri"/>
              </a:rPr>
              <a:t>Genesis 1:27</a:t>
            </a:r>
            <a:endParaRPr lang="en-US" sz="2800" dirty="0">
              <a:solidFill>
                <a:srgbClr val="FF0000"/>
              </a:solidFill>
              <a:latin typeface="Calibri"/>
            </a:endParaRPr>
          </a:p>
          <a:p>
            <a:pPr marL="428625" indent="-257175">
              <a:buFont typeface="Arial"/>
              <a:buChar char="•"/>
            </a:pPr>
            <a:r>
              <a:rPr lang="en-US" sz="2800" dirty="0">
                <a:solidFill>
                  <a:prstClr val="black"/>
                </a:solidFill>
                <a:latin typeface="Calibri"/>
              </a:rPr>
              <a:t>Absolutely morally </a:t>
            </a:r>
            <a:r>
              <a:rPr lang="en-US" sz="2800" dirty="0" smtClean="0">
                <a:solidFill>
                  <a:prstClr val="black"/>
                </a:solidFill>
                <a:latin typeface="Calibri"/>
              </a:rPr>
              <a:t>pure. </a:t>
            </a:r>
            <a:r>
              <a:rPr lang="en-US" sz="2800" dirty="0" smtClean="0">
                <a:solidFill>
                  <a:srgbClr val="FF0000"/>
                </a:solidFill>
                <a:latin typeface="Calibri"/>
              </a:rPr>
              <a:t>Lev. 19:2</a:t>
            </a:r>
          </a:p>
          <a:p>
            <a:pPr marL="428625" indent="-257175">
              <a:buFont typeface="Arial"/>
              <a:buChar char="•"/>
            </a:pPr>
            <a:r>
              <a:rPr lang="en-US" sz="2800" dirty="0" smtClean="0">
                <a:solidFill>
                  <a:prstClr val="black"/>
                </a:solidFill>
                <a:latin typeface="Calibri"/>
              </a:rPr>
              <a:t>Infinitely loving. </a:t>
            </a:r>
            <a:r>
              <a:rPr lang="en-US" sz="2800" dirty="0" smtClean="0">
                <a:solidFill>
                  <a:srgbClr val="FF0000"/>
                </a:solidFill>
                <a:latin typeface="Calibri"/>
              </a:rPr>
              <a:t>John 3:16</a:t>
            </a:r>
            <a:endParaRPr lang="en-US" sz="2800" dirty="0">
              <a:solidFill>
                <a:srgbClr val="FF0000"/>
              </a:solidFill>
              <a:latin typeface="Calibri"/>
            </a:endParaRPr>
          </a:p>
          <a:p>
            <a:pPr marL="428625" indent="-257175">
              <a:buFont typeface="Arial"/>
              <a:buChar char="•"/>
            </a:pPr>
            <a:r>
              <a:rPr lang="en-US" sz="2800" dirty="0" smtClean="0">
                <a:solidFill>
                  <a:prstClr val="black"/>
                </a:solidFill>
                <a:latin typeface="Calibri"/>
              </a:rPr>
              <a:t>Infinitely just. </a:t>
            </a:r>
            <a:r>
              <a:rPr lang="en-US" sz="2800" dirty="0" smtClean="0">
                <a:solidFill>
                  <a:srgbClr val="FF0000"/>
                </a:solidFill>
                <a:latin typeface="Calibri"/>
              </a:rPr>
              <a:t>Psalm 89:14</a:t>
            </a:r>
            <a:endParaRPr lang="en-US" sz="2800" dirty="0">
              <a:solidFill>
                <a:srgbClr val="FF0000"/>
              </a:solidFill>
              <a:latin typeface="Calibri"/>
            </a:endParaRPr>
          </a:p>
          <a:p>
            <a:pPr marL="428625" indent="-257175">
              <a:buFont typeface="Arial"/>
              <a:buChar char="•"/>
            </a:pPr>
            <a:r>
              <a:rPr lang="en-US" sz="2800" dirty="0" smtClean="0">
                <a:solidFill>
                  <a:prstClr val="black"/>
                </a:solidFill>
                <a:latin typeface="Calibri"/>
              </a:rPr>
              <a:t>All good. </a:t>
            </a:r>
            <a:r>
              <a:rPr lang="en-US" sz="2800" dirty="0" smtClean="0">
                <a:solidFill>
                  <a:srgbClr val="FF0000"/>
                </a:solidFill>
                <a:latin typeface="Calibri"/>
              </a:rPr>
              <a:t>Psalm 107:1</a:t>
            </a:r>
            <a:endParaRPr lang="en-US" sz="2800" dirty="0">
              <a:solidFill>
                <a:srgbClr val="FF0000"/>
              </a:solidFill>
              <a:latin typeface="Calibri"/>
            </a:endParaRPr>
          </a:p>
        </p:txBody>
      </p:sp>
      <p:sp>
        <p:nvSpPr>
          <p:cNvPr id="7" name="TextBox 6"/>
          <p:cNvSpPr txBox="1"/>
          <p:nvPr/>
        </p:nvSpPr>
        <p:spPr>
          <a:xfrm>
            <a:off x="686714" y="4208992"/>
            <a:ext cx="3962400" cy="584775"/>
          </a:xfrm>
          <a:prstGeom prst="rect">
            <a:avLst/>
          </a:prstGeom>
          <a:noFill/>
        </p:spPr>
        <p:txBody>
          <a:bodyPr wrap="square" rtlCol="0">
            <a:spAutoFit/>
          </a:bodyPr>
          <a:lstStyle/>
          <a:p>
            <a:pPr marL="514350" indent="-342900">
              <a:buFont typeface="Wingdings" charset="2"/>
              <a:buChar char="Ø"/>
            </a:pPr>
            <a:r>
              <a:rPr lang="en-US" sz="3200" dirty="0">
                <a:solidFill>
                  <a:srgbClr val="FF0000"/>
                </a:solidFill>
                <a:latin typeface="Calibri"/>
              </a:rPr>
              <a:t>A </a:t>
            </a:r>
            <a:r>
              <a:rPr lang="en-US" sz="3200" i="1" dirty="0">
                <a:solidFill>
                  <a:srgbClr val="FF0000"/>
                </a:solidFill>
                <a:latin typeface="Calibri"/>
              </a:rPr>
              <a:t>Theistic</a:t>
            </a:r>
            <a:r>
              <a:rPr lang="en-US" sz="3200" dirty="0">
                <a:solidFill>
                  <a:srgbClr val="FF0000"/>
                </a:solidFill>
                <a:latin typeface="Calibri"/>
              </a:rPr>
              <a:t> God</a:t>
            </a:r>
          </a:p>
        </p:txBody>
      </p:sp>
    </p:spTree>
    <p:extLst>
      <p:ext uri="{BB962C8B-B14F-4D97-AF65-F5344CB8AC3E}">
        <p14:creationId xmlns:p14="http://schemas.microsoft.com/office/powerpoint/2010/main" val="10644365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011"/>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Other Worldviews</a:t>
            </a:r>
          </a:p>
        </p:txBody>
      </p:sp>
      <p:sp>
        <p:nvSpPr>
          <p:cNvPr id="8" name="TextBox 7"/>
          <p:cNvSpPr txBox="1"/>
          <p:nvPr/>
        </p:nvSpPr>
        <p:spPr>
          <a:xfrm>
            <a:off x="643256" y="1201854"/>
            <a:ext cx="10896600" cy="2677656"/>
          </a:xfrm>
          <a:prstGeom prst="rect">
            <a:avLst/>
          </a:prstGeom>
          <a:noFill/>
        </p:spPr>
        <p:txBody>
          <a:bodyPr wrap="square" rtlCol="0">
            <a:spAutoFit/>
          </a:bodyPr>
          <a:lstStyle/>
          <a:p>
            <a:pPr marL="171450"/>
            <a:r>
              <a:rPr lang="en-US" sz="2800" dirty="0" smtClean="0">
                <a:solidFill>
                  <a:srgbClr val="FF0000"/>
                </a:solidFill>
                <a:latin typeface="Calibri"/>
              </a:rPr>
              <a:t>Buddhism:  </a:t>
            </a:r>
            <a:r>
              <a:rPr lang="en-US" sz="2800" dirty="0" err="1" smtClean="0">
                <a:solidFill>
                  <a:prstClr val="black"/>
                </a:solidFill>
                <a:latin typeface="Calibri"/>
              </a:rPr>
              <a:t>Beginningless</a:t>
            </a:r>
            <a:r>
              <a:rPr lang="en-US" sz="2800" dirty="0" smtClean="0">
                <a:solidFill>
                  <a:prstClr val="black"/>
                </a:solidFill>
                <a:latin typeface="Calibri"/>
              </a:rPr>
              <a:t> </a:t>
            </a:r>
            <a:r>
              <a:rPr lang="en-US" sz="2800" dirty="0">
                <a:solidFill>
                  <a:prstClr val="black"/>
                </a:solidFill>
                <a:latin typeface="Calibri"/>
              </a:rPr>
              <a:t>and endless universe.</a:t>
            </a:r>
          </a:p>
          <a:p>
            <a:pPr marL="171450"/>
            <a:r>
              <a:rPr lang="en-US" sz="2800" dirty="0" smtClean="0">
                <a:solidFill>
                  <a:srgbClr val="FF0000"/>
                </a:solidFill>
                <a:latin typeface="Calibri"/>
              </a:rPr>
              <a:t>Hinduism:  </a:t>
            </a:r>
            <a:r>
              <a:rPr lang="en-US" sz="2800" dirty="0" smtClean="0">
                <a:solidFill>
                  <a:prstClr val="black"/>
                </a:solidFill>
                <a:latin typeface="Calibri"/>
              </a:rPr>
              <a:t>330 </a:t>
            </a:r>
            <a:r>
              <a:rPr lang="en-US" sz="2800" dirty="0">
                <a:solidFill>
                  <a:prstClr val="black"/>
                </a:solidFill>
                <a:latin typeface="Calibri"/>
              </a:rPr>
              <a:t>million finite gods, or more.</a:t>
            </a:r>
          </a:p>
          <a:p>
            <a:pPr marL="171450"/>
            <a:r>
              <a:rPr lang="en-US" sz="2800" dirty="0" smtClean="0">
                <a:solidFill>
                  <a:srgbClr val="FF0000"/>
                </a:solidFill>
                <a:latin typeface="Calibri"/>
              </a:rPr>
              <a:t>Sikhism:  </a:t>
            </a:r>
            <a:r>
              <a:rPr lang="en-US" sz="2800" dirty="0" smtClean="0">
                <a:solidFill>
                  <a:prstClr val="black"/>
                </a:solidFill>
                <a:latin typeface="Calibri"/>
              </a:rPr>
              <a:t>Synthesis </a:t>
            </a:r>
            <a:r>
              <a:rPr lang="en-US" sz="2800" dirty="0">
                <a:solidFill>
                  <a:prstClr val="black"/>
                </a:solidFill>
                <a:latin typeface="Calibri"/>
              </a:rPr>
              <a:t>of Hinduism and Islam.</a:t>
            </a:r>
          </a:p>
          <a:p>
            <a:pPr marL="171450"/>
            <a:r>
              <a:rPr lang="en-US" sz="2800" dirty="0" smtClean="0">
                <a:solidFill>
                  <a:srgbClr val="FF0000"/>
                </a:solidFill>
                <a:latin typeface="Calibri"/>
              </a:rPr>
              <a:t>Confucianism:  </a:t>
            </a:r>
            <a:r>
              <a:rPr lang="en-US" sz="2800" dirty="0" smtClean="0">
                <a:solidFill>
                  <a:prstClr val="black"/>
                </a:solidFill>
                <a:latin typeface="Calibri"/>
              </a:rPr>
              <a:t>Ethical </a:t>
            </a:r>
            <a:r>
              <a:rPr lang="en-US" sz="2800" dirty="0">
                <a:solidFill>
                  <a:prstClr val="black"/>
                </a:solidFill>
                <a:latin typeface="Calibri"/>
              </a:rPr>
              <a:t>way of life.</a:t>
            </a:r>
            <a:endParaRPr lang="en-US" sz="2800" b="1" dirty="0">
              <a:solidFill>
                <a:prstClr val="black"/>
              </a:solidFill>
              <a:latin typeface="Calibri"/>
            </a:endParaRPr>
          </a:p>
          <a:p>
            <a:pPr marL="171450"/>
            <a:r>
              <a:rPr lang="en-US" sz="2800" dirty="0">
                <a:solidFill>
                  <a:srgbClr val="FF0000"/>
                </a:solidFill>
                <a:latin typeface="Calibri"/>
              </a:rPr>
              <a:t>Secular humanism (atheism</a:t>
            </a:r>
            <a:r>
              <a:rPr lang="en-US" sz="2800" dirty="0" smtClean="0">
                <a:solidFill>
                  <a:srgbClr val="FF0000"/>
                </a:solidFill>
                <a:latin typeface="Calibri"/>
              </a:rPr>
              <a:t>):  </a:t>
            </a:r>
            <a:r>
              <a:rPr lang="en-US" sz="2800" dirty="0" smtClean="0">
                <a:solidFill>
                  <a:prstClr val="black"/>
                </a:solidFill>
                <a:latin typeface="Calibri"/>
              </a:rPr>
              <a:t>No God; Naturalism</a:t>
            </a:r>
            <a:r>
              <a:rPr lang="en-US" sz="2800" dirty="0">
                <a:solidFill>
                  <a:prstClr val="black"/>
                </a:solidFill>
                <a:latin typeface="Calibri"/>
              </a:rPr>
              <a:t>.</a:t>
            </a:r>
          </a:p>
          <a:p>
            <a:pPr marL="171450"/>
            <a:r>
              <a:rPr lang="en-US" sz="2800" dirty="0" smtClean="0">
                <a:solidFill>
                  <a:srgbClr val="FF0000"/>
                </a:solidFill>
                <a:latin typeface="Calibri"/>
              </a:rPr>
              <a:t>Mormonism:  </a:t>
            </a:r>
            <a:r>
              <a:rPr lang="en-US" sz="2800" dirty="0" smtClean="0">
                <a:solidFill>
                  <a:prstClr val="black"/>
                </a:solidFill>
                <a:latin typeface="Calibri"/>
              </a:rPr>
              <a:t>Polytheism; God </a:t>
            </a:r>
            <a:r>
              <a:rPr lang="en-US" sz="2800" smtClean="0">
                <a:solidFill>
                  <a:prstClr val="black"/>
                </a:solidFill>
                <a:latin typeface="Calibri"/>
              </a:rPr>
              <a:t>the Father </a:t>
            </a:r>
            <a:r>
              <a:rPr lang="en-US" sz="2800" dirty="0" smtClean="0">
                <a:solidFill>
                  <a:prstClr val="black"/>
                </a:solidFill>
                <a:latin typeface="Calibri"/>
              </a:rPr>
              <a:t>is </a:t>
            </a:r>
            <a:r>
              <a:rPr lang="en-US" sz="2800" dirty="0">
                <a:solidFill>
                  <a:prstClr val="black"/>
                </a:solidFill>
                <a:latin typeface="Calibri"/>
              </a:rPr>
              <a:t>finite with a </a:t>
            </a:r>
            <a:r>
              <a:rPr lang="en-US" sz="2800" dirty="0" smtClean="0">
                <a:solidFill>
                  <a:prstClr val="black"/>
                </a:solidFill>
                <a:latin typeface="Calibri"/>
              </a:rPr>
              <a:t>body like a man.</a:t>
            </a:r>
            <a:endParaRPr lang="en-US" sz="2800" dirty="0">
              <a:solidFill>
                <a:prstClr val="black"/>
              </a:solidFill>
              <a:latin typeface="Calibri"/>
            </a:endParaRPr>
          </a:p>
        </p:txBody>
      </p:sp>
      <p:sp>
        <p:nvSpPr>
          <p:cNvPr id="12" name="TextBox 11"/>
          <p:cNvSpPr txBox="1"/>
          <p:nvPr/>
        </p:nvSpPr>
        <p:spPr>
          <a:xfrm>
            <a:off x="670672" y="4114800"/>
            <a:ext cx="6324600" cy="523220"/>
          </a:xfrm>
          <a:prstGeom prst="rect">
            <a:avLst/>
          </a:prstGeom>
          <a:noFill/>
        </p:spPr>
        <p:txBody>
          <a:bodyPr wrap="square" rtlCol="0">
            <a:spAutoFit/>
          </a:bodyPr>
          <a:lstStyle/>
          <a:p>
            <a:pPr marL="171450"/>
            <a:r>
              <a:rPr lang="en-US" sz="2800" dirty="0">
                <a:solidFill>
                  <a:prstClr val="black"/>
                </a:solidFill>
                <a:latin typeface="Calibri"/>
              </a:rPr>
              <a:t>Leaves: </a:t>
            </a:r>
            <a:r>
              <a:rPr lang="en-US" sz="2800" dirty="0">
                <a:solidFill>
                  <a:srgbClr val="FF0000"/>
                </a:solidFill>
                <a:latin typeface="Calibri"/>
              </a:rPr>
              <a:t>Judaism</a:t>
            </a:r>
            <a:r>
              <a:rPr lang="en-US" sz="2800" dirty="0">
                <a:solidFill>
                  <a:prstClr val="black"/>
                </a:solidFill>
                <a:latin typeface="Calibri"/>
              </a:rPr>
              <a:t>, </a:t>
            </a:r>
            <a:r>
              <a:rPr lang="en-US" sz="2800" dirty="0">
                <a:solidFill>
                  <a:srgbClr val="FF0000"/>
                </a:solidFill>
                <a:latin typeface="Calibri"/>
              </a:rPr>
              <a:t>Islam</a:t>
            </a:r>
            <a:r>
              <a:rPr lang="en-US" sz="2800" dirty="0">
                <a:solidFill>
                  <a:prstClr val="black"/>
                </a:solidFill>
                <a:latin typeface="Calibri"/>
              </a:rPr>
              <a:t>, and </a:t>
            </a:r>
            <a:r>
              <a:rPr lang="en-US" sz="2800" dirty="0">
                <a:solidFill>
                  <a:srgbClr val="FF0000"/>
                </a:solidFill>
                <a:latin typeface="Calibri"/>
              </a:rPr>
              <a:t>Christianity</a:t>
            </a:r>
          </a:p>
        </p:txBody>
      </p:sp>
    </p:spTree>
    <p:extLst>
      <p:ext uri="{BB962C8B-B14F-4D97-AF65-F5344CB8AC3E}">
        <p14:creationId xmlns:p14="http://schemas.microsoft.com/office/powerpoint/2010/main" val="199194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546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22"/>
            <a:ext cx="12197379" cy="6876322"/>
          </a:xfrm>
          <a:prstGeom prst="rect">
            <a:avLst/>
          </a:prstGeom>
        </p:spPr>
      </p:pic>
      <p:grpSp>
        <p:nvGrpSpPr>
          <p:cNvPr id="6" name="Group 5"/>
          <p:cNvGrpSpPr/>
          <p:nvPr/>
        </p:nvGrpSpPr>
        <p:grpSpPr>
          <a:xfrm>
            <a:off x="1984248" y="2386166"/>
            <a:ext cx="9525000" cy="3302756"/>
            <a:chOff x="1066800" y="1968495"/>
            <a:chExt cx="10210800" cy="3302756"/>
          </a:xfrm>
        </p:grpSpPr>
        <p:sp>
          <p:nvSpPr>
            <p:cNvPr id="9" name="TextBox 8"/>
            <p:cNvSpPr txBox="1"/>
            <p:nvPr/>
          </p:nvSpPr>
          <p:spPr>
            <a:xfrm>
              <a:off x="1066800" y="1968495"/>
              <a:ext cx="10158984" cy="553998"/>
            </a:xfrm>
            <a:prstGeom prst="rect">
              <a:avLst/>
            </a:prstGeom>
            <a:noFill/>
          </p:spPr>
          <p:txBody>
            <a:bodyPr wrap="square" rtlCol="0">
              <a:spAutoFit/>
            </a:bodyPr>
            <a:lstStyle/>
            <a:p>
              <a:r>
                <a:rPr lang="en-US" sz="3000" dirty="0" smtClean="0"/>
                <a:t>7/07/24    </a:t>
              </a:r>
              <a:r>
                <a:rPr lang="en-US" sz="3000" dirty="0" smtClean="0"/>
                <a:t>The Nature of Truth:  What is Truth?</a:t>
              </a:r>
              <a:endParaRPr lang="en-US" sz="3000" dirty="0"/>
            </a:p>
          </p:txBody>
        </p:sp>
        <p:sp>
          <p:nvSpPr>
            <p:cNvPr id="10" name="TextBox 9"/>
            <p:cNvSpPr txBox="1"/>
            <p:nvPr/>
          </p:nvSpPr>
          <p:spPr>
            <a:xfrm>
              <a:off x="1066800" y="2518247"/>
              <a:ext cx="10158984" cy="553998"/>
            </a:xfrm>
            <a:prstGeom prst="rect">
              <a:avLst/>
            </a:prstGeom>
            <a:noFill/>
          </p:spPr>
          <p:txBody>
            <a:bodyPr wrap="square" rtlCol="0">
              <a:spAutoFit/>
            </a:bodyPr>
            <a:lstStyle/>
            <a:p>
              <a:r>
                <a:rPr lang="en-US" sz="3000" dirty="0" smtClean="0"/>
                <a:t>7/14/24    </a:t>
              </a:r>
              <a:r>
                <a:rPr lang="en-US" sz="3000" dirty="0" smtClean="0"/>
                <a:t>The Evidence for the Existence of God</a:t>
              </a:r>
              <a:endParaRPr lang="en-US" sz="3000" i="1" dirty="0"/>
            </a:p>
          </p:txBody>
        </p:sp>
        <p:sp>
          <p:nvSpPr>
            <p:cNvPr id="11" name="TextBox 10"/>
            <p:cNvSpPr txBox="1"/>
            <p:nvPr/>
          </p:nvSpPr>
          <p:spPr>
            <a:xfrm>
              <a:off x="1066800" y="3067999"/>
              <a:ext cx="10210800" cy="553998"/>
            </a:xfrm>
            <a:prstGeom prst="rect">
              <a:avLst/>
            </a:prstGeom>
            <a:noFill/>
          </p:spPr>
          <p:txBody>
            <a:bodyPr wrap="square" rtlCol="0">
              <a:spAutoFit/>
            </a:bodyPr>
            <a:lstStyle/>
            <a:p>
              <a:r>
                <a:rPr lang="en-US" sz="3000" dirty="0" smtClean="0"/>
                <a:t>7/21/24    </a:t>
              </a:r>
              <a:r>
                <a:rPr lang="en-US" sz="3000" dirty="0" smtClean="0"/>
                <a:t>The Historical Reliability of the New Testament</a:t>
              </a:r>
              <a:endParaRPr lang="en-US" sz="3000" i="1" dirty="0"/>
            </a:p>
          </p:txBody>
        </p:sp>
        <p:sp>
          <p:nvSpPr>
            <p:cNvPr id="12" name="TextBox 11"/>
            <p:cNvSpPr txBox="1"/>
            <p:nvPr/>
          </p:nvSpPr>
          <p:spPr>
            <a:xfrm>
              <a:off x="1066800" y="3617751"/>
              <a:ext cx="10158984" cy="553998"/>
            </a:xfrm>
            <a:prstGeom prst="rect">
              <a:avLst/>
            </a:prstGeom>
            <a:noFill/>
          </p:spPr>
          <p:txBody>
            <a:bodyPr wrap="square" rtlCol="0">
              <a:spAutoFit/>
            </a:bodyPr>
            <a:lstStyle/>
            <a:p>
              <a:r>
                <a:rPr lang="en-US" sz="3000" dirty="0" smtClean="0"/>
                <a:t>7/28/24    </a:t>
              </a:r>
              <a:r>
                <a:rPr lang="en-US" sz="3000" dirty="0" smtClean="0"/>
                <a:t>The Evidence for the Resurrection</a:t>
              </a:r>
              <a:endParaRPr lang="en-US" sz="3000" i="1" dirty="0"/>
            </a:p>
          </p:txBody>
        </p:sp>
        <p:sp>
          <p:nvSpPr>
            <p:cNvPr id="13" name="TextBox 12"/>
            <p:cNvSpPr txBox="1"/>
            <p:nvPr/>
          </p:nvSpPr>
          <p:spPr>
            <a:xfrm>
              <a:off x="1066800" y="4167503"/>
              <a:ext cx="10158984" cy="553998"/>
            </a:xfrm>
            <a:prstGeom prst="rect">
              <a:avLst/>
            </a:prstGeom>
            <a:noFill/>
          </p:spPr>
          <p:txBody>
            <a:bodyPr wrap="square" rtlCol="0">
              <a:spAutoFit/>
            </a:bodyPr>
            <a:lstStyle/>
            <a:p>
              <a:r>
                <a:rPr lang="en-US" sz="3000" dirty="0" smtClean="0"/>
                <a:t>8</a:t>
              </a:r>
              <a:r>
                <a:rPr lang="en-US" sz="3000" dirty="0" smtClean="0"/>
                <a:t>/04/24    </a:t>
              </a:r>
              <a:r>
                <a:rPr lang="en-US" sz="3000" dirty="0" smtClean="0"/>
                <a:t>How Do We Know the Bible is God’s Word?</a:t>
              </a:r>
              <a:endParaRPr lang="en-US" sz="3000" i="1" dirty="0"/>
            </a:p>
          </p:txBody>
        </p:sp>
        <p:sp>
          <p:nvSpPr>
            <p:cNvPr id="14" name="TextBox 13"/>
            <p:cNvSpPr txBox="1"/>
            <p:nvPr/>
          </p:nvSpPr>
          <p:spPr>
            <a:xfrm>
              <a:off x="1066800" y="4717253"/>
              <a:ext cx="10158984" cy="553998"/>
            </a:xfrm>
            <a:prstGeom prst="rect">
              <a:avLst/>
            </a:prstGeom>
            <a:noFill/>
          </p:spPr>
          <p:txBody>
            <a:bodyPr wrap="square" rtlCol="0">
              <a:spAutoFit/>
            </a:bodyPr>
            <a:lstStyle/>
            <a:p>
              <a:r>
                <a:rPr lang="en-US" sz="3000" dirty="0" smtClean="0"/>
                <a:t>8/11/24    </a:t>
              </a:r>
              <a:r>
                <a:rPr lang="en-US" sz="3000" dirty="0" smtClean="0"/>
                <a:t>Why God Allows Evil</a:t>
              </a:r>
              <a:endParaRPr lang="en-US" sz="3000" i="1" dirty="0"/>
            </a:p>
          </p:txBody>
        </p:sp>
      </p:grpSp>
      <p:cxnSp>
        <p:nvCxnSpPr>
          <p:cNvPr id="4" name="Straight Connector 3"/>
          <p:cNvCxnSpPr/>
          <p:nvPr/>
        </p:nvCxnSpPr>
        <p:spPr>
          <a:xfrm>
            <a:off x="853440" y="1600775"/>
            <a:ext cx="1066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631620" y="115707"/>
            <a:ext cx="6989720" cy="1769715"/>
            <a:chOff x="3352800" y="149776"/>
            <a:chExt cx="6989720" cy="1769715"/>
          </a:xfrm>
        </p:grpSpPr>
        <p:sp>
          <p:nvSpPr>
            <p:cNvPr id="17" name="TextBox 16"/>
            <p:cNvSpPr txBox="1"/>
            <p:nvPr/>
          </p:nvSpPr>
          <p:spPr>
            <a:xfrm>
              <a:off x="6019800" y="914400"/>
              <a:ext cx="4322720" cy="630942"/>
            </a:xfrm>
            <a:prstGeom prst="rect">
              <a:avLst/>
            </a:prstGeom>
            <a:noFill/>
          </p:spPr>
          <p:txBody>
            <a:bodyPr wrap="square" lIns="0" tIns="0" rIns="0" bIns="0" rtlCol="0" anchor="ctr">
              <a:spAutoFit/>
            </a:bodyPr>
            <a:lstStyle/>
            <a:p>
              <a:r>
                <a:rPr lang="en-US" sz="3300" b="1" dirty="0">
                  <a:latin typeface="Palatino"/>
                  <a:cs typeface="Palatino"/>
                </a:rPr>
                <a:t>On</a:t>
              </a:r>
              <a:r>
                <a:rPr lang="en-US" sz="4000" b="1" dirty="0">
                  <a:latin typeface="Palatino"/>
                  <a:cs typeface="Palatino"/>
                </a:rPr>
                <a:t> </a:t>
              </a:r>
              <a:r>
                <a:rPr lang="en-US" sz="4100" b="1" i="1" dirty="0">
                  <a:latin typeface="Palatino"/>
                  <a:cs typeface="Palatino"/>
                </a:rPr>
                <a:t>Solid Ground</a:t>
              </a:r>
              <a:endParaRPr lang="en-US" sz="4100" i="1" dirty="0">
                <a:latin typeface="Snell Roundhand"/>
                <a:cs typeface="Snell Roundhand"/>
              </a:endParaRPr>
            </a:p>
          </p:txBody>
        </p:sp>
        <p:sp>
          <p:nvSpPr>
            <p:cNvPr id="18" name="TextBox 17"/>
            <p:cNvSpPr txBox="1"/>
            <p:nvPr/>
          </p:nvSpPr>
          <p:spPr>
            <a:xfrm>
              <a:off x="3352800" y="149776"/>
              <a:ext cx="3276600" cy="1769715"/>
            </a:xfrm>
            <a:prstGeom prst="rect">
              <a:avLst/>
            </a:prstGeom>
            <a:noFill/>
          </p:spPr>
          <p:txBody>
            <a:bodyPr wrap="square" lIns="0" tIns="0" rIns="0" bIns="0" rtlCol="0" anchor="ctr">
              <a:spAutoFit/>
            </a:bodyPr>
            <a:lstStyle/>
            <a:p>
              <a:r>
                <a:rPr lang="en-US" sz="11500" dirty="0">
                  <a:latin typeface="Edwardian Script ITC"/>
                  <a:cs typeface="Edwardian Script ITC"/>
                </a:rPr>
                <a:t>Faith</a:t>
              </a:r>
              <a:endParaRPr lang="en-US" sz="16600" dirty="0">
                <a:latin typeface="Edwardian Script ITC"/>
                <a:cs typeface="Edwardian Script ITC"/>
              </a:endParaRPr>
            </a:p>
          </p:txBody>
        </p:sp>
      </p:grpSp>
      <p:sp>
        <p:nvSpPr>
          <p:cNvPr id="16" name="TextBox 15"/>
          <p:cNvSpPr txBox="1"/>
          <p:nvPr/>
        </p:nvSpPr>
        <p:spPr>
          <a:xfrm>
            <a:off x="3682852" y="1675682"/>
            <a:ext cx="4887256"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https://</a:t>
            </a:r>
            <a:r>
              <a:rPr lang="en-US" sz="3200" dirty="0" err="1">
                <a:latin typeface="Times New Roman" panose="02020603050405020304" pitchFamily="18" charset="0"/>
                <a:cs typeface="Times New Roman" panose="02020603050405020304" pitchFamily="18" charset="0"/>
              </a:rPr>
              <a:t>gregenos.org</a:t>
            </a:r>
            <a:r>
              <a:rPr lang="en-US" sz="3200" dirty="0">
                <a:latin typeface="Times New Roman" panose="02020603050405020304" pitchFamily="18" charset="0"/>
                <a:cs typeface="Times New Roman" panose="02020603050405020304" pitchFamily="18" charset="0"/>
              </a:rPr>
              <a:t>/hillside/</a:t>
            </a:r>
          </a:p>
        </p:txBody>
      </p:sp>
    </p:spTree>
    <p:extLst>
      <p:ext uri="{BB962C8B-B14F-4D97-AF65-F5344CB8AC3E}">
        <p14:creationId xmlns:p14="http://schemas.microsoft.com/office/powerpoint/2010/main" val="10645073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1257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How </a:t>
            </a:r>
            <a:r>
              <a:rPr lang="en-US" sz="4400" dirty="0" smtClean="0">
                <a:solidFill>
                  <a:prstClr val="black"/>
                </a:solidFill>
              </a:rPr>
              <a:t>do we </a:t>
            </a:r>
            <a:r>
              <a:rPr lang="en-US" sz="4400" dirty="0">
                <a:solidFill>
                  <a:prstClr val="black"/>
                </a:solidFill>
              </a:rPr>
              <a:t>know a </a:t>
            </a:r>
            <a:r>
              <a:rPr lang="en-US" sz="4400" i="1" dirty="0" smtClean="0">
                <a:solidFill>
                  <a:prstClr val="black"/>
                </a:solidFill>
              </a:rPr>
              <a:t>Theistic</a:t>
            </a:r>
            <a:r>
              <a:rPr lang="en-US" sz="4400" dirty="0" smtClean="0">
                <a:solidFill>
                  <a:prstClr val="black"/>
                </a:solidFill>
              </a:rPr>
              <a:t> </a:t>
            </a:r>
            <a:r>
              <a:rPr lang="en-US" sz="4400" dirty="0">
                <a:solidFill>
                  <a:prstClr val="black"/>
                </a:solidFill>
              </a:rPr>
              <a:t>God </a:t>
            </a:r>
            <a:r>
              <a:rPr lang="en-US" sz="4400" dirty="0" smtClean="0">
                <a:solidFill>
                  <a:prstClr val="black"/>
                </a:solidFill>
              </a:rPr>
              <a:t>exists?</a:t>
            </a:r>
            <a:endParaRPr lang="en-US" sz="4400" dirty="0">
              <a:solidFill>
                <a:prstClr val="black"/>
              </a:solidFill>
            </a:endParaRPr>
          </a:p>
        </p:txBody>
      </p:sp>
      <p:sp>
        <p:nvSpPr>
          <p:cNvPr id="6" name="TextBox 5"/>
          <p:cNvSpPr txBox="1"/>
          <p:nvPr/>
        </p:nvSpPr>
        <p:spPr>
          <a:xfrm>
            <a:off x="678247" y="1621107"/>
            <a:ext cx="10211714" cy="1569660"/>
          </a:xfrm>
          <a:prstGeom prst="rect">
            <a:avLst/>
          </a:prstGeom>
          <a:noFill/>
        </p:spPr>
        <p:txBody>
          <a:bodyPr wrap="square" rtlCol="0">
            <a:spAutoFit/>
          </a:bodyPr>
          <a:lstStyle/>
          <a:p>
            <a:pPr marL="685800" indent="-490538">
              <a:buAutoNum type="arabicPeriod"/>
            </a:pPr>
            <a:r>
              <a:rPr lang="en-US" sz="3200" dirty="0">
                <a:solidFill>
                  <a:prstClr val="black"/>
                </a:solidFill>
              </a:rPr>
              <a:t>The universe had a beginning.</a:t>
            </a:r>
          </a:p>
          <a:p>
            <a:pPr marL="685800" indent="-490538">
              <a:buAutoNum type="arabicPeriod"/>
            </a:pPr>
            <a:r>
              <a:rPr lang="en-US" sz="3200" dirty="0">
                <a:solidFill>
                  <a:prstClr val="black"/>
                </a:solidFill>
              </a:rPr>
              <a:t>The universe and life display complex design.</a:t>
            </a:r>
          </a:p>
          <a:p>
            <a:pPr marL="685800" indent="-490538">
              <a:buAutoNum type="arabicPeriod"/>
            </a:pPr>
            <a:r>
              <a:rPr lang="en-US" sz="3200" dirty="0" smtClean="0">
                <a:solidFill>
                  <a:prstClr val="black"/>
                </a:solidFill>
              </a:rPr>
              <a:t>An objective </a:t>
            </a:r>
            <a:r>
              <a:rPr lang="en-US" sz="3200" dirty="0">
                <a:solidFill>
                  <a:prstClr val="black"/>
                </a:solidFill>
              </a:rPr>
              <a:t>moral </a:t>
            </a:r>
            <a:r>
              <a:rPr lang="en-US" sz="3200" dirty="0" smtClean="0">
                <a:solidFill>
                  <a:prstClr val="black"/>
                </a:solidFill>
              </a:rPr>
              <a:t>law exists.</a:t>
            </a:r>
            <a:endParaRPr lang="en-US" sz="3200" dirty="0">
              <a:solidFill>
                <a:prstClr val="black"/>
              </a:solidFill>
            </a:endParaRPr>
          </a:p>
        </p:txBody>
      </p:sp>
    </p:spTree>
    <p:extLst>
      <p:ext uri="{BB962C8B-B14F-4D97-AF65-F5344CB8AC3E}">
        <p14:creationId xmlns:p14="http://schemas.microsoft.com/office/powerpoint/2010/main" val="195257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524000" y="990600"/>
            <a:ext cx="6400800" cy="584775"/>
          </a:xfrm>
          <a:prstGeom prst="rect">
            <a:avLst/>
          </a:prstGeom>
          <a:noFill/>
        </p:spPr>
        <p:txBody>
          <a:bodyPr wrap="square" rtlCol="0">
            <a:spAutoFit/>
          </a:bodyPr>
          <a:lstStyle/>
          <a:p>
            <a:pPr algn="ctr"/>
            <a:r>
              <a:rPr lang="en-US" sz="3200" dirty="0" smtClean="0">
                <a:latin typeface="Calibri"/>
              </a:rPr>
              <a:t>Maximum Sky</a:t>
            </a:r>
            <a:endParaRPr lang="en-US" sz="3200" dirty="0">
              <a:latin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a:solidFill>
                  <a:prstClr val="black"/>
                </a:solidFill>
              </a:rPr>
              <a:t>How </a:t>
            </a:r>
            <a:r>
              <a:rPr lang="en-US" sz="4400" dirty="0" smtClean="0">
                <a:solidFill>
                  <a:prstClr val="black"/>
                </a:solidFill>
              </a:rPr>
              <a:t>do we </a:t>
            </a:r>
            <a:r>
              <a:rPr lang="en-US" sz="4400" dirty="0">
                <a:solidFill>
                  <a:prstClr val="black"/>
                </a:solidFill>
              </a:rPr>
              <a:t>know a </a:t>
            </a:r>
            <a:r>
              <a:rPr lang="en-US" sz="4400" i="1" dirty="0" smtClean="0">
                <a:solidFill>
                  <a:prstClr val="black"/>
                </a:solidFill>
              </a:rPr>
              <a:t>Theistic</a:t>
            </a:r>
            <a:r>
              <a:rPr lang="en-US" sz="4400" dirty="0" smtClean="0">
                <a:solidFill>
                  <a:prstClr val="black"/>
                </a:solidFill>
              </a:rPr>
              <a:t> </a:t>
            </a:r>
            <a:r>
              <a:rPr lang="en-US" sz="4400" dirty="0">
                <a:solidFill>
                  <a:prstClr val="black"/>
                </a:solidFill>
              </a:rPr>
              <a:t>God </a:t>
            </a:r>
            <a:r>
              <a:rPr lang="en-US" sz="4400" dirty="0" smtClean="0">
                <a:solidFill>
                  <a:prstClr val="black"/>
                </a:solidFill>
              </a:rPr>
              <a:t>exists?</a:t>
            </a:r>
            <a:endParaRPr lang="en-US" sz="4400" dirty="0">
              <a:solidFill>
                <a:prstClr val="black"/>
              </a:solidFill>
            </a:endParaRPr>
          </a:p>
        </p:txBody>
      </p:sp>
      <p:sp>
        <p:nvSpPr>
          <p:cNvPr id="6" name="TextBox 5"/>
          <p:cNvSpPr txBox="1"/>
          <p:nvPr/>
        </p:nvSpPr>
        <p:spPr>
          <a:xfrm>
            <a:off x="678247" y="1621107"/>
            <a:ext cx="10211714" cy="1569660"/>
          </a:xfrm>
          <a:prstGeom prst="rect">
            <a:avLst/>
          </a:prstGeom>
          <a:noFill/>
        </p:spPr>
        <p:txBody>
          <a:bodyPr wrap="square" rtlCol="0">
            <a:spAutoFit/>
          </a:bodyPr>
          <a:lstStyle/>
          <a:p>
            <a:pPr marL="685800" indent="-490538">
              <a:buAutoNum type="arabicPeriod"/>
            </a:pPr>
            <a:r>
              <a:rPr lang="en-US" sz="3200" dirty="0">
                <a:solidFill>
                  <a:prstClr val="black"/>
                </a:solidFill>
              </a:rPr>
              <a:t>The </a:t>
            </a:r>
            <a:r>
              <a:rPr lang="en-US" sz="3200" dirty="0" smtClean="0">
                <a:solidFill>
                  <a:prstClr val="black"/>
                </a:solidFill>
              </a:rPr>
              <a:t>Cosmological Argument.</a:t>
            </a:r>
            <a:endParaRPr lang="en-US" sz="3200" dirty="0">
              <a:solidFill>
                <a:prstClr val="black"/>
              </a:solidFill>
            </a:endParaRPr>
          </a:p>
          <a:p>
            <a:pPr marL="685800" indent="-490538">
              <a:buAutoNum type="arabicPeriod"/>
            </a:pPr>
            <a:r>
              <a:rPr lang="en-US" sz="3200" dirty="0">
                <a:solidFill>
                  <a:prstClr val="black"/>
                </a:solidFill>
              </a:rPr>
              <a:t>The </a:t>
            </a:r>
            <a:r>
              <a:rPr lang="en-US" sz="3200" dirty="0" smtClean="0">
                <a:solidFill>
                  <a:prstClr val="black"/>
                </a:solidFill>
              </a:rPr>
              <a:t>Teleological (or Design) Argument.</a:t>
            </a:r>
            <a:endParaRPr lang="en-US" sz="3200" dirty="0">
              <a:solidFill>
                <a:prstClr val="black"/>
              </a:solidFill>
            </a:endParaRPr>
          </a:p>
          <a:p>
            <a:pPr marL="685800" indent="-490538">
              <a:buAutoNum type="arabicPeriod"/>
            </a:pPr>
            <a:r>
              <a:rPr lang="en-US" sz="3200" dirty="0" smtClean="0">
                <a:solidFill>
                  <a:prstClr val="black"/>
                </a:solidFill>
              </a:rPr>
              <a:t>The Moral Argument.</a:t>
            </a:r>
            <a:endParaRPr lang="en-US" sz="3200" dirty="0">
              <a:solidFill>
                <a:prstClr val="black"/>
              </a:solidFill>
            </a:endParaRPr>
          </a:p>
        </p:txBody>
      </p:sp>
    </p:spTree>
    <p:extLst>
      <p:ext uri="{BB962C8B-B14F-4D97-AF65-F5344CB8AC3E}">
        <p14:creationId xmlns:p14="http://schemas.microsoft.com/office/powerpoint/2010/main" val="1401380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112" cy="6863004"/>
          </a:xfrm>
          <a:prstGeom prst="rect">
            <a:avLst/>
          </a:prstGeom>
        </p:spPr>
      </p:pic>
      <p:sp>
        <p:nvSpPr>
          <p:cNvPr id="4" name="TextBox 3"/>
          <p:cNvSpPr txBox="1"/>
          <p:nvPr/>
        </p:nvSpPr>
        <p:spPr>
          <a:xfrm>
            <a:off x="686714" y="432413"/>
            <a:ext cx="10820400" cy="769441"/>
          </a:xfrm>
          <a:prstGeom prst="rect">
            <a:avLst/>
          </a:prstGeom>
          <a:noFill/>
        </p:spPr>
        <p:txBody>
          <a:bodyPr wrap="square" rtlCol="0">
            <a:spAutoFit/>
          </a:bodyPr>
          <a:lstStyle/>
          <a:p>
            <a:pPr algn="ctr"/>
            <a:r>
              <a:rPr lang="en-US" sz="4400" dirty="0" smtClean="0">
                <a:solidFill>
                  <a:prstClr val="black"/>
                </a:solidFill>
              </a:rPr>
              <a:t>The Cosmological Argument</a:t>
            </a:r>
            <a:endParaRPr lang="en-US" sz="4400" dirty="0">
              <a:solidFill>
                <a:prstClr val="black"/>
              </a:solidFill>
            </a:endParaRPr>
          </a:p>
        </p:txBody>
      </p:sp>
      <p:sp>
        <p:nvSpPr>
          <p:cNvPr id="6" name="TextBox 5"/>
          <p:cNvSpPr txBox="1"/>
          <p:nvPr/>
        </p:nvSpPr>
        <p:spPr>
          <a:xfrm>
            <a:off x="1507067" y="1621107"/>
            <a:ext cx="10211714" cy="1569660"/>
          </a:xfrm>
          <a:prstGeom prst="rect">
            <a:avLst/>
          </a:prstGeom>
          <a:noFill/>
        </p:spPr>
        <p:txBody>
          <a:bodyPr wrap="square" rtlCol="0">
            <a:spAutoFit/>
          </a:bodyPr>
          <a:lstStyle/>
          <a:p>
            <a:pPr marL="685800" indent="-457200">
              <a:buAutoNum type="arabicPeriod"/>
            </a:pPr>
            <a:r>
              <a:rPr lang="en-US" sz="3200" dirty="0"/>
              <a:t>Everything that had a beginning had a cause.</a:t>
            </a:r>
          </a:p>
          <a:p>
            <a:pPr marL="685800" indent="-457200">
              <a:buAutoNum type="arabicPeriod"/>
            </a:pPr>
            <a:r>
              <a:rPr lang="en-US" sz="3200" dirty="0"/>
              <a:t>The universe had a beginning.</a:t>
            </a:r>
          </a:p>
          <a:p>
            <a:pPr marL="685800" indent="-457200">
              <a:buFont typeface="+mj-lt"/>
              <a:buAutoNum type="arabicPeriod"/>
            </a:pPr>
            <a:r>
              <a:rPr lang="en-US" sz="3200" dirty="0"/>
              <a:t>Therefore, the universe had a cause.</a:t>
            </a:r>
          </a:p>
        </p:txBody>
      </p:sp>
    </p:spTree>
    <p:extLst>
      <p:ext uri="{BB962C8B-B14F-4D97-AF65-F5344CB8AC3E}">
        <p14:creationId xmlns:p14="http://schemas.microsoft.com/office/powerpoint/2010/main" val="100262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19357</TotalTime>
  <Words>1751</Words>
  <Application>Microsoft Macintosh PowerPoint</Application>
  <PresentationFormat>Widescreen</PresentationFormat>
  <Paragraphs>249</Paragraphs>
  <Slides>64</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64</vt:i4>
      </vt:variant>
    </vt:vector>
  </HeadingPairs>
  <TitlesOfParts>
    <vt:vector size="74" baseType="lpstr">
      <vt:lpstr>Calibri</vt:lpstr>
      <vt:lpstr>Edwardian Script ITC</vt:lpstr>
      <vt:lpstr>Mangal</vt:lpstr>
      <vt:lpstr>Palatino</vt:lpstr>
      <vt:lpstr>Snell Roundhand</vt:lpstr>
      <vt:lpstr>Times New Roman</vt:lpstr>
      <vt:lpstr>Wingdings</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Applied Materials</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Enos</dc:creator>
  <cp:lastModifiedBy>Microsoft Office User</cp:lastModifiedBy>
  <cp:revision>871</cp:revision>
  <cp:lastPrinted>2017-05-08T21:12:45Z</cp:lastPrinted>
  <dcterms:created xsi:type="dcterms:W3CDTF">2015-08-31T04:00:31Z</dcterms:created>
  <dcterms:modified xsi:type="dcterms:W3CDTF">2024-06-03T21:13:07Z</dcterms:modified>
</cp:coreProperties>
</file>